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charts/chart2.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0" r:id="rId1"/>
  </p:sldMasterIdLst>
  <p:notesMasterIdLst>
    <p:notesMasterId r:id="rId26"/>
  </p:notesMasterIdLst>
  <p:sldIdLst>
    <p:sldId id="1181" r:id="rId2"/>
    <p:sldId id="1192" r:id="rId3"/>
    <p:sldId id="1176" r:id="rId4"/>
    <p:sldId id="1177" r:id="rId5"/>
    <p:sldId id="1185" r:id="rId6"/>
    <p:sldId id="1175" r:id="rId7"/>
    <p:sldId id="1190" r:id="rId8"/>
    <p:sldId id="261" r:id="rId9"/>
    <p:sldId id="1191" r:id="rId10"/>
    <p:sldId id="262" r:id="rId11"/>
    <p:sldId id="259" r:id="rId12"/>
    <p:sldId id="260" r:id="rId13"/>
    <p:sldId id="1173" r:id="rId14"/>
    <p:sldId id="263" r:id="rId15"/>
    <p:sldId id="276" r:id="rId16"/>
    <p:sldId id="264" r:id="rId17"/>
    <p:sldId id="265" r:id="rId18"/>
    <p:sldId id="269" r:id="rId19"/>
    <p:sldId id="267" r:id="rId20"/>
    <p:sldId id="268" r:id="rId21"/>
    <p:sldId id="272" r:id="rId22"/>
    <p:sldId id="273" r:id="rId23"/>
    <p:sldId id="274" r:id="rId24"/>
    <p:sldId id="275" r:id="rId25"/>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B242"/>
    <a:srgbClr val="CFD5EA"/>
    <a:srgbClr val="F1FB97"/>
    <a:srgbClr val="F2BE5F"/>
    <a:srgbClr val="B85408"/>
    <a:srgbClr val="0070C0"/>
    <a:srgbClr val="FFC6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2" autoAdjust="0"/>
    <p:restoredTop sz="90239" autoAdjust="0"/>
  </p:normalViewPr>
  <p:slideViewPr>
    <p:cSldViewPr snapToGrid="0">
      <p:cViewPr varScale="1">
        <p:scale>
          <a:sx n="58" d="100"/>
          <a:sy n="58" d="100"/>
        </p:scale>
        <p:origin x="1296"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Lbls>
            <c:spPr>
              <a:noFill/>
              <a:ln>
                <a:noFill/>
              </a:ln>
              <a:effectLst/>
            </c:spPr>
            <c:txPr>
              <a:bodyPr/>
              <a:lstStyle/>
              <a:p>
                <a:pPr>
                  <a:defRPr sz="2400"/>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Sheet1!$A$1:$A$4</c:f>
              <c:strCache>
                <c:ptCount val="4"/>
                <c:pt idx="0">
                  <c:v>FUND EXPENDED</c:v>
                </c:pt>
                <c:pt idx="1">
                  <c:v>PERSONNEL COST</c:v>
                </c:pt>
                <c:pt idx="2">
                  <c:v>OVERHEAD EXPENDITURE</c:v>
                </c:pt>
                <c:pt idx="3">
                  <c:v>CAPITAL EXPENDITURE</c:v>
                </c:pt>
              </c:strCache>
            </c:strRef>
          </c:cat>
          <c:val>
            <c:numRef>
              <c:f>Sheet1!$B$1:$B$4</c:f>
              <c:numCache>
                <c:formatCode>_(* #,##0.00_);_(* \(#,##0.00\);_(* "-"??_);_(@_)</c:formatCode>
                <c:ptCount val="4"/>
                <c:pt idx="1">
                  <c:v>100978831091.73</c:v>
                </c:pt>
                <c:pt idx="2">
                  <c:v>101665924632.52</c:v>
                </c:pt>
                <c:pt idx="3">
                  <c:v>269605938723.32001</c:v>
                </c:pt>
              </c:numCache>
            </c:numRef>
          </c:val>
          <c:extLst>
            <c:ext xmlns:c16="http://schemas.microsoft.com/office/drawing/2014/chart" uri="{C3380CC4-5D6E-409C-BE32-E72D297353CC}">
              <c16:uniqueId val="{00000000-68DC-4AE4-8A8C-D0952042547E}"/>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4718190399603989"/>
          <c:y val="7.2766995496461498E-2"/>
          <c:w val="0.81443579250724984"/>
          <c:h val="0.74314074815536157"/>
        </c:manualLayout>
      </c:layout>
      <c:bar3DChart>
        <c:barDir val="col"/>
        <c:grouping val="clustered"/>
        <c:varyColors val="0"/>
        <c:ser>
          <c:idx val="0"/>
          <c:order val="0"/>
          <c:tx>
            <c:strRef>
              <c:f>Sheet1!$B$1</c:f>
              <c:strCache>
                <c:ptCount val="1"/>
                <c:pt idx="0">
                  <c:v>2023</c:v>
                </c:pt>
              </c:strCache>
            </c:strRef>
          </c:tx>
          <c:invertIfNegative val="0"/>
          <c:cat>
            <c:strRef>
              <c:f>Sheet1!$A$2:$A$5</c:f>
              <c:strCache>
                <c:ptCount val="3"/>
                <c:pt idx="0">
                  <c:v>RECURRENT</c:v>
                </c:pt>
                <c:pt idx="1">
                  <c:v>CAPITAL</c:v>
                </c:pt>
                <c:pt idx="2">
                  <c:v>TOTAL EXPENDITURE</c:v>
                </c:pt>
              </c:strCache>
            </c:strRef>
          </c:cat>
          <c:val>
            <c:numRef>
              <c:f>Sheet1!$B$2:$B$5</c:f>
              <c:numCache>
                <c:formatCode>General</c:formatCode>
                <c:ptCount val="4"/>
                <c:pt idx="0">
                  <c:v>202644</c:v>
                </c:pt>
                <c:pt idx="1">
                  <c:v>269606</c:v>
                </c:pt>
                <c:pt idx="2">
                  <c:v>472250</c:v>
                </c:pt>
              </c:numCache>
            </c:numRef>
          </c:val>
          <c:extLst>
            <c:ext xmlns:c16="http://schemas.microsoft.com/office/drawing/2014/chart" uri="{C3380CC4-5D6E-409C-BE32-E72D297353CC}">
              <c16:uniqueId val="{00000000-C4BA-410A-B5F9-45101C559578}"/>
            </c:ext>
          </c:extLst>
        </c:ser>
        <c:ser>
          <c:idx val="1"/>
          <c:order val="1"/>
          <c:tx>
            <c:strRef>
              <c:f>Sheet1!$C$1</c:f>
              <c:strCache>
                <c:ptCount val="1"/>
                <c:pt idx="0">
                  <c:v>2022</c:v>
                </c:pt>
              </c:strCache>
            </c:strRef>
          </c:tx>
          <c:invertIfNegative val="0"/>
          <c:cat>
            <c:strRef>
              <c:f>Sheet1!$A$2:$A$5</c:f>
              <c:strCache>
                <c:ptCount val="3"/>
                <c:pt idx="0">
                  <c:v>RECURRENT</c:v>
                </c:pt>
                <c:pt idx="1">
                  <c:v>CAPITAL</c:v>
                </c:pt>
                <c:pt idx="2">
                  <c:v>TOTAL EXPENDITURE</c:v>
                </c:pt>
              </c:strCache>
            </c:strRef>
          </c:cat>
          <c:val>
            <c:numRef>
              <c:f>Sheet1!$C$2:$C$5</c:f>
              <c:numCache>
                <c:formatCode>General</c:formatCode>
                <c:ptCount val="4"/>
                <c:pt idx="0">
                  <c:v>182488</c:v>
                </c:pt>
                <c:pt idx="1">
                  <c:v>268499</c:v>
                </c:pt>
                <c:pt idx="2">
                  <c:v>450987</c:v>
                </c:pt>
              </c:numCache>
            </c:numRef>
          </c:val>
          <c:extLst>
            <c:ext xmlns:c16="http://schemas.microsoft.com/office/drawing/2014/chart" uri="{C3380CC4-5D6E-409C-BE32-E72D297353CC}">
              <c16:uniqueId val="{00000001-C4BA-410A-B5F9-45101C559578}"/>
            </c:ext>
          </c:extLst>
        </c:ser>
        <c:dLbls>
          <c:showLegendKey val="0"/>
          <c:showVal val="0"/>
          <c:showCatName val="0"/>
          <c:showSerName val="0"/>
          <c:showPercent val="0"/>
          <c:showBubbleSize val="0"/>
        </c:dLbls>
        <c:gapWidth val="150"/>
        <c:shape val="cylinder"/>
        <c:axId val="299922176"/>
        <c:axId val="299923712"/>
        <c:axId val="0"/>
      </c:bar3DChart>
      <c:catAx>
        <c:axId val="299922176"/>
        <c:scaling>
          <c:orientation val="minMax"/>
        </c:scaling>
        <c:delete val="0"/>
        <c:axPos val="b"/>
        <c:numFmt formatCode="General" sourceLinked="0"/>
        <c:majorTickMark val="out"/>
        <c:minorTickMark val="none"/>
        <c:tickLblPos val="nextTo"/>
        <c:txPr>
          <a:bodyPr/>
          <a:lstStyle/>
          <a:p>
            <a:pPr>
              <a:defRPr sz="1400"/>
            </a:pPr>
            <a:endParaRPr lang="en-US"/>
          </a:p>
        </c:txPr>
        <c:crossAx val="299923712"/>
        <c:crosses val="autoZero"/>
        <c:auto val="1"/>
        <c:lblAlgn val="ctr"/>
        <c:lblOffset val="100"/>
        <c:noMultiLvlLbl val="0"/>
      </c:catAx>
      <c:valAx>
        <c:axId val="299923712"/>
        <c:scaling>
          <c:orientation val="minMax"/>
        </c:scaling>
        <c:delete val="0"/>
        <c:axPos val="l"/>
        <c:majorGridlines/>
        <c:numFmt formatCode="General" sourceLinked="1"/>
        <c:majorTickMark val="out"/>
        <c:minorTickMark val="none"/>
        <c:tickLblPos val="nextTo"/>
        <c:txPr>
          <a:bodyPr/>
          <a:lstStyle/>
          <a:p>
            <a:pPr>
              <a:defRPr>
                <a:effectLst>
                  <a:outerShdw blurRad="50800" dist="50800" dir="5400000" algn="ctr" rotWithShape="0">
                    <a:schemeClr val="accent5"/>
                  </a:outerShdw>
                </a:effectLst>
              </a:defRPr>
            </a:pPr>
            <a:endParaRPr lang="en-US"/>
          </a:p>
        </c:txPr>
        <c:crossAx val="299922176"/>
        <c:crosses val="autoZero"/>
        <c:crossBetween val="between"/>
      </c:valAx>
    </c:plotArea>
    <c:legend>
      <c:legendPos val="r"/>
      <c:layout>
        <c:manualLayout>
          <c:xMode val="edge"/>
          <c:yMode val="edge"/>
          <c:x val="0.79483403192822533"/>
          <c:y val="0.43024157184074269"/>
          <c:w val="0.13410546423228628"/>
          <c:h val="0.13951665841749239"/>
        </c:manualLayout>
      </c:layout>
      <c:overlay val="0"/>
    </c:legend>
    <c:plotVisOnly val="1"/>
    <c:dispBlanksAs val="gap"/>
    <c:showDLblsOverMax val="0"/>
  </c:chart>
  <c:txPr>
    <a:bodyPr/>
    <a:lstStyle/>
    <a:p>
      <a:pPr>
        <a:defRPr sz="1800"/>
      </a:pPr>
      <a:endParaRPr lang="en-US"/>
    </a:p>
  </c:txPr>
  <c:externalData r:id="rId1">
    <c:autoUpdate val="0"/>
  </c:externalData>
</c:chartSpace>
</file>

<file path=ppt/diagrams/_rels/data5.xml.rels><?xml version="1.0" encoding="UTF-8" standalone="yes"?>
<Relationships xmlns="http://schemas.openxmlformats.org/package/2006/relationships"><Relationship Id="rId1" Type="http://schemas.openxmlformats.org/officeDocument/2006/relationships/image" Target="../media/image18.png"/></Relationships>
</file>

<file path=ppt/diagrams/_rels/data6.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hyperlink" Target="https://archive.ogunstate.gov.ng/" TargetMode="External"/><Relationship Id="rId4" Type="http://schemas.openxmlformats.org/officeDocument/2006/relationships/image" Target="../media/image21.jpg"/></Relationships>
</file>

<file path=ppt/diagrams/_rels/drawing5.xml.rels><?xml version="1.0" encoding="UTF-8" standalone="yes"?>
<Relationships xmlns="http://schemas.openxmlformats.org/package/2006/relationships"><Relationship Id="rId1" Type="http://schemas.openxmlformats.org/officeDocument/2006/relationships/image" Target="../media/image18.png"/></Relationships>
</file>

<file path=ppt/diagrams/_rels/drawing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image" Target="../media/image19.jpg"/><Relationship Id="rId4" Type="http://schemas.openxmlformats.org/officeDocument/2006/relationships/hyperlink" Target="https://archive.ogunstate.gov.ng/"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CB402-CDE3-4AAF-806E-01113B37EE6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23E9CE0C-01EE-41C3-A5F0-FF8E8A95C4A8}">
      <dgm:prSet phldrT="[Text]" custT="1"/>
      <dgm:spPr>
        <a:solidFill>
          <a:srgbClr val="00B0F0"/>
        </a:solidFill>
      </dgm:spPr>
      <dgm:t>
        <a:bodyPr/>
        <a:lstStyle/>
        <a:p>
          <a:r>
            <a:rPr lang="en-US" sz="8000" dirty="0">
              <a:solidFill>
                <a:schemeClr val="bg2"/>
              </a:solidFill>
              <a:latin typeface="Agency FB" pitchFamily="34" charset="0"/>
            </a:rPr>
            <a:t>INTRODUCTION</a:t>
          </a:r>
        </a:p>
      </dgm:t>
    </dgm:pt>
    <dgm:pt modelId="{90ADAC77-8BA2-4462-9E6E-820E63B27FDC}" type="parTrans" cxnId="{29044D45-AC8F-4E21-B7DC-73AA996799A0}">
      <dgm:prSet/>
      <dgm:spPr/>
      <dgm:t>
        <a:bodyPr/>
        <a:lstStyle/>
        <a:p>
          <a:endParaRPr lang="en-US"/>
        </a:p>
      </dgm:t>
    </dgm:pt>
    <dgm:pt modelId="{343C37F0-AD96-4FA6-B433-ED94043AFC83}" type="sibTrans" cxnId="{29044D45-AC8F-4E21-B7DC-73AA996799A0}">
      <dgm:prSet/>
      <dgm:spPr/>
      <dgm:t>
        <a:bodyPr/>
        <a:lstStyle/>
        <a:p>
          <a:endParaRPr lang="en-US"/>
        </a:p>
      </dgm:t>
    </dgm:pt>
    <dgm:pt modelId="{79E8901A-78AF-4824-9C6E-E663E6FE5BEB}">
      <dgm:prSet phldrT="[Text]" custT="1"/>
      <dgm:spPr>
        <a:solidFill>
          <a:srgbClr val="00B0F0"/>
        </a:solidFill>
      </dgm:spPr>
      <dgm:t>
        <a:bodyPr/>
        <a:lstStyle/>
        <a:p>
          <a:pPr algn="l"/>
          <a:r>
            <a:rPr lang="en-US" sz="1800" b="1" dirty="0">
              <a:solidFill>
                <a:schemeClr val="bg2"/>
              </a:solidFill>
              <a:latin typeface="Agency FB" pitchFamily="34" charset="0"/>
            </a:rPr>
            <a:t>Citizen Budget is one that:</a:t>
          </a:r>
        </a:p>
        <a:p>
          <a:pPr algn="l"/>
          <a:r>
            <a:rPr lang="en-US" sz="1800" b="1" dirty="0">
              <a:solidFill>
                <a:schemeClr val="bg2"/>
              </a:solidFill>
              <a:latin typeface="Agency FB" pitchFamily="34" charset="0"/>
            </a:rPr>
            <a:t>-is produced by government;</a:t>
          </a:r>
        </a:p>
        <a:p>
          <a:pPr algn="l"/>
          <a:r>
            <a:rPr lang="en-US" sz="1800" b="1" dirty="0">
              <a:solidFill>
                <a:schemeClr val="bg2"/>
              </a:solidFill>
              <a:latin typeface="Agency FB" pitchFamily="34" charset="0"/>
            </a:rPr>
            <a:t>-is produced in consultation with citizens; </a:t>
          </a:r>
        </a:p>
        <a:p>
          <a:pPr algn="l"/>
          <a:r>
            <a:rPr lang="en-US" sz="1800" b="1" dirty="0">
              <a:solidFill>
                <a:schemeClr val="bg2"/>
              </a:solidFill>
              <a:latin typeface="Agency FB" pitchFamily="34" charset="0"/>
            </a:rPr>
            <a:t>-enables public understanding and ownership of the budget;</a:t>
          </a:r>
        </a:p>
        <a:p>
          <a:pPr algn="l"/>
          <a:r>
            <a:rPr lang="en-US" sz="1800" b="1" dirty="0">
              <a:solidFill>
                <a:schemeClr val="bg2"/>
              </a:solidFill>
              <a:latin typeface="Agency FB" pitchFamily="34" charset="0"/>
            </a:rPr>
            <a:t>-serve as a door to more information about the budge</a:t>
          </a:r>
          <a:r>
            <a:rPr lang="en-US" sz="1800" b="1" dirty="0">
              <a:solidFill>
                <a:schemeClr val="bg1"/>
              </a:solidFill>
              <a:latin typeface="Agency FB" pitchFamily="34" charset="0"/>
            </a:rPr>
            <a:t>t;</a:t>
          </a:r>
        </a:p>
      </dgm:t>
    </dgm:pt>
    <dgm:pt modelId="{CEFF0222-A8C2-4C5F-8984-01CFDF1200AD}" type="parTrans" cxnId="{D7828B97-2E5E-448D-87E2-26BD5A906573}">
      <dgm:prSet/>
      <dgm:spPr/>
      <dgm:t>
        <a:bodyPr/>
        <a:lstStyle/>
        <a:p>
          <a:endParaRPr lang="en-US"/>
        </a:p>
      </dgm:t>
    </dgm:pt>
    <dgm:pt modelId="{8AC511D2-E907-48D0-9D20-746B5B9A0D4A}" type="sibTrans" cxnId="{D7828B97-2E5E-448D-87E2-26BD5A906573}">
      <dgm:prSet/>
      <dgm:spPr/>
      <dgm:t>
        <a:bodyPr/>
        <a:lstStyle/>
        <a:p>
          <a:endParaRPr lang="en-US"/>
        </a:p>
      </dgm:t>
    </dgm:pt>
    <dgm:pt modelId="{9346FAD7-FAF2-4A2F-A03B-6039BECC956D}">
      <dgm:prSet phldrT="[Text]" custT="1"/>
      <dgm:spPr>
        <a:solidFill>
          <a:srgbClr val="00B0F0"/>
        </a:solidFill>
      </dgm:spPr>
      <dgm:t>
        <a:bodyPr/>
        <a:lstStyle/>
        <a:p>
          <a:pPr algn="l"/>
          <a:r>
            <a:rPr lang="en-US" sz="1800" b="1" dirty="0">
              <a:solidFill>
                <a:schemeClr val="bg1"/>
              </a:solidFill>
              <a:latin typeface="Agency FB" pitchFamily="34" charset="0"/>
            </a:rPr>
            <a:t>-</a:t>
          </a:r>
          <a:r>
            <a:rPr lang="en-US" sz="1800" b="1" dirty="0">
              <a:solidFill>
                <a:schemeClr val="bg2"/>
              </a:solidFill>
              <a:latin typeface="Agency FB" pitchFamily="34" charset="0"/>
            </a:rPr>
            <a:t>focuses on the budget planning documents;</a:t>
          </a:r>
        </a:p>
        <a:p>
          <a:pPr algn="l"/>
          <a:r>
            <a:rPr lang="en-US" sz="1800" b="1" dirty="0">
              <a:solidFill>
                <a:schemeClr val="bg2"/>
              </a:solidFill>
              <a:latin typeface="Agency FB" pitchFamily="34" charset="0"/>
            </a:rPr>
            <a:t>-is published at or around the same time as the budget itself;</a:t>
          </a:r>
        </a:p>
        <a:p>
          <a:pPr algn="l"/>
          <a:r>
            <a:rPr lang="en-US" sz="1800" b="1" dirty="0">
              <a:solidFill>
                <a:schemeClr val="bg2"/>
              </a:solidFill>
              <a:latin typeface="Agency FB" pitchFamily="34" charset="0"/>
            </a:rPr>
            <a:t>-is produced in at least the official language of the country; and </a:t>
          </a:r>
        </a:p>
        <a:p>
          <a:pPr algn="l"/>
          <a:r>
            <a:rPr lang="en-US" sz="1800" b="1" dirty="0">
              <a:solidFill>
                <a:schemeClr val="bg2"/>
              </a:solidFill>
              <a:latin typeface="Agency FB" pitchFamily="34" charset="0"/>
            </a:rPr>
            <a:t>-is disseminated widely, preferably in multiple formats</a:t>
          </a:r>
          <a:r>
            <a:rPr lang="en-US" sz="1800" b="1" dirty="0">
              <a:solidFill>
                <a:schemeClr val="bg1"/>
              </a:solidFill>
              <a:latin typeface="Agency FB" pitchFamily="34" charset="0"/>
            </a:rPr>
            <a:t>.</a:t>
          </a:r>
        </a:p>
      </dgm:t>
    </dgm:pt>
    <dgm:pt modelId="{8C35B481-B5A6-4638-8121-42CB90CB533F}" type="parTrans" cxnId="{FE2456E9-C808-44E8-9883-47F658FCA285}">
      <dgm:prSet/>
      <dgm:spPr/>
      <dgm:t>
        <a:bodyPr/>
        <a:lstStyle/>
        <a:p>
          <a:endParaRPr lang="en-US"/>
        </a:p>
      </dgm:t>
    </dgm:pt>
    <dgm:pt modelId="{CB7C5DB0-3768-4400-BB21-C897137A4F89}" type="sibTrans" cxnId="{FE2456E9-C808-44E8-9883-47F658FCA285}">
      <dgm:prSet/>
      <dgm:spPr/>
      <dgm:t>
        <a:bodyPr/>
        <a:lstStyle/>
        <a:p>
          <a:endParaRPr lang="en-US"/>
        </a:p>
      </dgm:t>
    </dgm:pt>
    <dgm:pt modelId="{F34528B3-108F-44D3-AC0D-744B50FDD92C}">
      <dgm:prSet phldrT="[Text]" custT="1"/>
      <dgm:spPr>
        <a:solidFill>
          <a:srgbClr val="00B0F0"/>
        </a:solidFill>
      </dgm:spPr>
      <dgm:t>
        <a:bodyPr/>
        <a:lstStyle/>
        <a:p>
          <a:pPr algn="l"/>
          <a:r>
            <a:rPr lang="en-US" sz="1800" b="1" dirty="0">
              <a:solidFill>
                <a:schemeClr val="bg2"/>
              </a:solidFill>
              <a:latin typeface="Agency FB" pitchFamily="34" charset="0"/>
            </a:rPr>
            <a:t>A Citizens budget is a simpler, less technical version of government’s budget specifically designed to present key information that is understandable by the general public. Citizens’ budget can vary widely in focus, content, and can be presented in a number of ways, ranging from a simple brochure to a comprehensive report. n</a:t>
          </a:r>
          <a:endParaRPr lang="en-US" sz="1800" b="1" dirty="0">
            <a:solidFill>
              <a:schemeClr val="bg2"/>
            </a:solidFill>
          </a:endParaRPr>
        </a:p>
      </dgm:t>
    </dgm:pt>
    <dgm:pt modelId="{E7972260-AA03-44CE-9D94-B544D1763791}" type="sibTrans" cxnId="{A9E60442-FB55-4705-9570-3A4F63AB1040}">
      <dgm:prSet/>
      <dgm:spPr/>
      <dgm:t>
        <a:bodyPr/>
        <a:lstStyle/>
        <a:p>
          <a:endParaRPr lang="en-US"/>
        </a:p>
      </dgm:t>
    </dgm:pt>
    <dgm:pt modelId="{8C51FA14-10E3-4560-95E0-B789F604D64C}" type="parTrans" cxnId="{A9E60442-FB55-4705-9570-3A4F63AB1040}">
      <dgm:prSet/>
      <dgm:spPr/>
      <dgm:t>
        <a:bodyPr/>
        <a:lstStyle/>
        <a:p>
          <a:endParaRPr lang="en-US"/>
        </a:p>
      </dgm:t>
    </dgm:pt>
    <dgm:pt modelId="{B4DE3DC8-060A-40AE-A249-C8509FD3F15B}" type="pres">
      <dgm:prSet presAssocID="{CB0CB402-CDE3-4AAF-806E-01113B37EE6B}" presName="Name0" presStyleCnt="0">
        <dgm:presLayoutVars>
          <dgm:chPref val="1"/>
          <dgm:dir/>
          <dgm:animOne val="branch"/>
          <dgm:animLvl val="lvl"/>
          <dgm:resizeHandles val="exact"/>
        </dgm:presLayoutVars>
      </dgm:prSet>
      <dgm:spPr/>
    </dgm:pt>
    <dgm:pt modelId="{84F98BF4-2EEE-4C5E-8DCB-4FCEF9C1F28C}" type="pres">
      <dgm:prSet presAssocID="{23E9CE0C-01EE-41C3-A5F0-FF8E8A95C4A8}" presName="root1" presStyleCnt="0"/>
      <dgm:spPr/>
    </dgm:pt>
    <dgm:pt modelId="{65201B25-57FC-4704-94E1-1E0F40CED300}" type="pres">
      <dgm:prSet presAssocID="{23E9CE0C-01EE-41C3-A5F0-FF8E8A95C4A8}" presName="LevelOneTextNode" presStyleLbl="node0" presStyleIdx="0" presStyleCnt="1" custScaleX="117852" custScaleY="111049" custLinFactNeighborX="47825" custLinFactNeighborY="115">
        <dgm:presLayoutVars>
          <dgm:chPref val="3"/>
        </dgm:presLayoutVars>
      </dgm:prSet>
      <dgm:spPr/>
    </dgm:pt>
    <dgm:pt modelId="{048AE4C5-DF6A-4456-BB87-236432DAF29A}" type="pres">
      <dgm:prSet presAssocID="{23E9CE0C-01EE-41C3-A5F0-FF8E8A95C4A8}" presName="level2hierChild" presStyleCnt="0"/>
      <dgm:spPr/>
    </dgm:pt>
    <dgm:pt modelId="{0B11B9EB-9DC0-4149-9394-640C54439D1A}" type="pres">
      <dgm:prSet presAssocID="{8C51FA14-10E3-4560-95E0-B789F604D64C}" presName="conn2-1" presStyleLbl="parChTrans1D2" presStyleIdx="0" presStyleCnt="3"/>
      <dgm:spPr/>
    </dgm:pt>
    <dgm:pt modelId="{9C7E5C0D-8729-44A0-A119-96D9F666AFBA}" type="pres">
      <dgm:prSet presAssocID="{8C51FA14-10E3-4560-95E0-B789F604D64C}" presName="connTx" presStyleLbl="parChTrans1D2" presStyleIdx="0" presStyleCnt="3"/>
      <dgm:spPr/>
    </dgm:pt>
    <dgm:pt modelId="{9D9AB20C-742C-4B17-810F-34B2801526DC}" type="pres">
      <dgm:prSet presAssocID="{F34528B3-108F-44D3-AC0D-744B50FDD92C}" presName="root2" presStyleCnt="0"/>
      <dgm:spPr/>
    </dgm:pt>
    <dgm:pt modelId="{FCBF3078-99D1-4CCA-B7C0-819E1DF0AF64}" type="pres">
      <dgm:prSet presAssocID="{F34528B3-108F-44D3-AC0D-744B50FDD92C}" presName="LevelTwoTextNode" presStyleLbl="node2" presStyleIdx="0" presStyleCnt="3" custScaleX="169421" custScaleY="139561" custLinFactNeighborX="6132" custLinFactNeighborY="19869">
        <dgm:presLayoutVars>
          <dgm:chPref val="3"/>
        </dgm:presLayoutVars>
      </dgm:prSet>
      <dgm:spPr/>
    </dgm:pt>
    <dgm:pt modelId="{FCFDCBD7-3093-4B25-AB39-14F14C954164}" type="pres">
      <dgm:prSet presAssocID="{F34528B3-108F-44D3-AC0D-744B50FDD92C}" presName="level3hierChild" presStyleCnt="0"/>
      <dgm:spPr/>
    </dgm:pt>
    <dgm:pt modelId="{00B7128F-CEDD-4F5E-982C-CE05C0515B6F}" type="pres">
      <dgm:prSet presAssocID="{CEFF0222-A8C2-4C5F-8984-01CFDF1200AD}" presName="conn2-1" presStyleLbl="parChTrans1D2" presStyleIdx="1" presStyleCnt="3"/>
      <dgm:spPr/>
    </dgm:pt>
    <dgm:pt modelId="{6F9C08A3-534A-4D79-BC48-CD9C2C79B837}" type="pres">
      <dgm:prSet presAssocID="{CEFF0222-A8C2-4C5F-8984-01CFDF1200AD}" presName="connTx" presStyleLbl="parChTrans1D2" presStyleIdx="1" presStyleCnt="3"/>
      <dgm:spPr/>
    </dgm:pt>
    <dgm:pt modelId="{1A8AAB2F-E6CC-4830-88BE-E6ACCF0C7FD8}" type="pres">
      <dgm:prSet presAssocID="{79E8901A-78AF-4824-9C6E-E663E6FE5BEB}" presName="root2" presStyleCnt="0"/>
      <dgm:spPr/>
    </dgm:pt>
    <dgm:pt modelId="{AF170C09-7305-4639-A33D-D49D2FD24BA3}" type="pres">
      <dgm:prSet presAssocID="{79E8901A-78AF-4824-9C6E-E663E6FE5BEB}" presName="LevelTwoTextNode" presStyleLbl="node2" presStyleIdx="1" presStyleCnt="3" custScaleX="163999" custScaleY="170742" custLinFactNeighborX="4364" custLinFactNeighborY="10677">
        <dgm:presLayoutVars>
          <dgm:chPref val="3"/>
        </dgm:presLayoutVars>
      </dgm:prSet>
      <dgm:spPr/>
    </dgm:pt>
    <dgm:pt modelId="{511522B4-A3BA-4877-A64F-A4988A324D4C}" type="pres">
      <dgm:prSet presAssocID="{79E8901A-78AF-4824-9C6E-E663E6FE5BEB}" presName="level3hierChild" presStyleCnt="0"/>
      <dgm:spPr/>
    </dgm:pt>
    <dgm:pt modelId="{2CFAD669-E027-4975-AEEA-0E416931C041}" type="pres">
      <dgm:prSet presAssocID="{8C35B481-B5A6-4638-8121-42CB90CB533F}" presName="conn2-1" presStyleLbl="parChTrans1D2" presStyleIdx="2" presStyleCnt="3"/>
      <dgm:spPr/>
    </dgm:pt>
    <dgm:pt modelId="{ECEF8A7D-5398-40E8-9768-F7D7A8B72E95}" type="pres">
      <dgm:prSet presAssocID="{8C35B481-B5A6-4638-8121-42CB90CB533F}" presName="connTx" presStyleLbl="parChTrans1D2" presStyleIdx="2" presStyleCnt="3"/>
      <dgm:spPr/>
    </dgm:pt>
    <dgm:pt modelId="{CD50768B-8D84-41F1-A945-EEBD0B87BE44}" type="pres">
      <dgm:prSet presAssocID="{9346FAD7-FAF2-4A2F-A03B-6039BECC956D}" presName="root2" presStyleCnt="0"/>
      <dgm:spPr/>
    </dgm:pt>
    <dgm:pt modelId="{4230ED1B-033C-4631-ADE7-C72C6F0039D8}" type="pres">
      <dgm:prSet presAssocID="{9346FAD7-FAF2-4A2F-A03B-6039BECC956D}" presName="LevelTwoTextNode" presStyleLbl="node2" presStyleIdx="2" presStyleCnt="3" custScaleX="165181" custScaleY="217932" custLinFactNeighborX="1224" custLinFactNeighborY="3721">
        <dgm:presLayoutVars>
          <dgm:chPref val="3"/>
        </dgm:presLayoutVars>
      </dgm:prSet>
      <dgm:spPr/>
    </dgm:pt>
    <dgm:pt modelId="{ECCF3588-21C1-44B8-803A-7A4BFF84B0C8}" type="pres">
      <dgm:prSet presAssocID="{9346FAD7-FAF2-4A2F-A03B-6039BECC956D}" presName="level3hierChild" presStyleCnt="0"/>
      <dgm:spPr/>
    </dgm:pt>
  </dgm:ptLst>
  <dgm:cxnLst>
    <dgm:cxn modelId="{C7521F22-A82F-4B1C-8095-F0EE3B8CF6E7}" type="presOf" srcId="{8C35B481-B5A6-4638-8121-42CB90CB533F}" destId="{2CFAD669-E027-4975-AEEA-0E416931C041}" srcOrd="0" destOrd="0" presId="urn:microsoft.com/office/officeart/2008/layout/HorizontalMultiLevelHierarchy"/>
    <dgm:cxn modelId="{3FED2A2A-81C5-4AF9-8E42-1A1D26D80986}" type="presOf" srcId="{F34528B3-108F-44D3-AC0D-744B50FDD92C}" destId="{FCBF3078-99D1-4CCA-B7C0-819E1DF0AF64}" srcOrd="0" destOrd="0" presId="urn:microsoft.com/office/officeart/2008/layout/HorizontalMultiLevelHierarchy"/>
    <dgm:cxn modelId="{A9E60442-FB55-4705-9570-3A4F63AB1040}" srcId="{23E9CE0C-01EE-41C3-A5F0-FF8E8A95C4A8}" destId="{F34528B3-108F-44D3-AC0D-744B50FDD92C}" srcOrd="0" destOrd="0" parTransId="{8C51FA14-10E3-4560-95E0-B789F604D64C}" sibTransId="{E7972260-AA03-44CE-9D94-B544D1763791}"/>
    <dgm:cxn modelId="{6122BC63-5748-449A-80E9-2930468B5D00}" type="presOf" srcId="{CEFF0222-A8C2-4C5F-8984-01CFDF1200AD}" destId="{6F9C08A3-534A-4D79-BC48-CD9C2C79B837}" srcOrd="1" destOrd="0" presId="urn:microsoft.com/office/officeart/2008/layout/HorizontalMultiLevelHierarchy"/>
    <dgm:cxn modelId="{29044D45-AC8F-4E21-B7DC-73AA996799A0}" srcId="{CB0CB402-CDE3-4AAF-806E-01113B37EE6B}" destId="{23E9CE0C-01EE-41C3-A5F0-FF8E8A95C4A8}" srcOrd="0" destOrd="0" parTransId="{90ADAC77-8BA2-4462-9E6E-820E63B27FDC}" sibTransId="{343C37F0-AD96-4FA6-B433-ED94043AFC83}"/>
    <dgm:cxn modelId="{9477A948-CE9C-423D-8248-B5677D7EE973}" type="presOf" srcId="{CB0CB402-CDE3-4AAF-806E-01113B37EE6B}" destId="{B4DE3DC8-060A-40AE-A249-C8509FD3F15B}" srcOrd="0" destOrd="0" presId="urn:microsoft.com/office/officeart/2008/layout/HorizontalMultiLevelHierarchy"/>
    <dgm:cxn modelId="{47B4786A-8CD3-4AF2-A5A9-1CEE62D1E31E}" type="presOf" srcId="{8C51FA14-10E3-4560-95E0-B789F604D64C}" destId="{9C7E5C0D-8729-44A0-A119-96D9F666AFBA}" srcOrd="1" destOrd="0" presId="urn:microsoft.com/office/officeart/2008/layout/HorizontalMultiLevelHierarchy"/>
    <dgm:cxn modelId="{4268E556-1971-4B41-9261-9CBD98AC851E}" type="presOf" srcId="{8C51FA14-10E3-4560-95E0-B789F604D64C}" destId="{0B11B9EB-9DC0-4149-9394-640C54439D1A}" srcOrd="0" destOrd="0" presId="urn:microsoft.com/office/officeart/2008/layout/HorizontalMultiLevelHierarchy"/>
    <dgm:cxn modelId="{56718C8F-4E0C-4E02-88ED-E102FD5D21E3}" type="presOf" srcId="{23E9CE0C-01EE-41C3-A5F0-FF8E8A95C4A8}" destId="{65201B25-57FC-4704-94E1-1E0F40CED300}" srcOrd="0" destOrd="0" presId="urn:microsoft.com/office/officeart/2008/layout/HorizontalMultiLevelHierarchy"/>
    <dgm:cxn modelId="{D7828B97-2E5E-448D-87E2-26BD5A906573}" srcId="{23E9CE0C-01EE-41C3-A5F0-FF8E8A95C4A8}" destId="{79E8901A-78AF-4824-9C6E-E663E6FE5BEB}" srcOrd="1" destOrd="0" parTransId="{CEFF0222-A8C2-4C5F-8984-01CFDF1200AD}" sibTransId="{8AC511D2-E907-48D0-9D20-746B5B9A0D4A}"/>
    <dgm:cxn modelId="{330201BD-E592-4F78-9F34-771AA0A48E36}" type="presOf" srcId="{79E8901A-78AF-4824-9C6E-E663E6FE5BEB}" destId="{AF170C09-7305-4639-A33D-D49D2FD24BA3}" srcOrd="0" destOrd="0" presId="urn:microsoft.com/office/officeart/2008/layout/HorizontalMultiLevelHierarchy"/>
    <dgm:cxn modelId="{A5702FD6-EAC5-4E2E-A912-4B4EBCA2A3D6}" type="presOf" srcId="{8C35B481-B5A6-4638-8121-42CB90CB533F}" destId="{ECEF8A7D-5398-40E8-9768-F7D7A8B72E95}" srcOrd="1" destOrd="0" presId="urn:microsoft.com/office/officeart/2008/layout/HorizontalMultiLevelHierarchy"/>
    <dgm:cxn modelId="{BA225ED6-283C-4A1B-ADFE-F78796870A71}" type="presOf" srcId="{9346FAD7-FAF2-4A2F-A03B-6039BECC956D}" destId="{4230ED1B-033C-4631-ADE7-C72C6F0039D8}" srcOrd="0" destOrd="0" presId="urn:microsoft.com/office/officeart/2008/layout/HorizontalMultiLevelHierarchy"/>
    <dgm:cxn modelId="{9BB218DD-C008-4D20-8BC2-F0F5A7539B68}" type="presOf" srcId="{CEFF0222-A8C2-4C5F-8984-01CFDF1200AD}" destId="{00B7128F-CEDD-4F5E-982C-CE05C0515B6F}" srcOrd="0" destOrd="0" presId="urn:microsoft.com/office/officeart/2008/layout/HorizontalMultiLevelHierarchy"/>
    <dgm:cxn modelId="{FE2456E9-C808-44E8-9883-47F658FCA285}" srcId="{23E9CE0C-01EE-41C3-A5F0-FF8E8A95C4A8}" destId="{9346FAD7-FAF2-4A2F-A03B-6039BECC956D}" srcOrd="2" destOrd="0" parTransId="{8C35B481-B5A6-4638-8121-42CB90CB533F}" sibTransId="{CB7C5DB0-3768-4400-BB21-C897137A4F89}"/>
    <dgm:cxn modelId="{999C6F4A-EDF0-4C66-AA8B-1AC97F1FBEB9}" type="presParOf" srcId="{B4DE3DC8-060A-40AE-A249-C8509FD3F15B}" destId="{84F98BF4-2EEE-4C5E-8DCB-4FCEF9C1F28C}" srcOrd="0" destOrd="0" presId="urn:microsoft.com/office/officeart/2008/layout/HorizontalMultiLevelHierarchy"/>
    <dgm:cxn modelId="{66C6F7D5-43FF-480C-B1BE-332E80EB528C}" type="presParOf" srcId="{84F98BF4-2EEE-4C5E-8DCB-4FCEF9C1F28C}" destId="{65201B25-57FC-4704-94E1-1E0F40CED300}" srcOrd="0" destOrd="0" presId="urn:microsoft.com/office/officeart/2008/layout/HorizontalMultiLevelHierarchy"/>
    <dgm:cxn modelId="{4765E9D4-382F-47A4-9EF1-CC5E3D889780}" type="presParOf" srcId="{84F98BF4-2EEE-4C5E-8DCB-4FCEF9C1F28C}" destId="{048AE4C5-DF6A-4456-BB87-236432DAF29A}" srcOrd="1" destOrd="0" presId="urn:microsoft.com/office/officeart/2008/layout/HorizontalMultiLevelHierarchy"/>
    <dgm:cxn modelId="{8A1966D8-861F-4DFC-BED9-8BD44FBD55FE}" type="presParOf" srcId="{048AE4C5-DF6A-4456-BB87-236432DAF29A}" destId="{0B11B9EB-9DC0-4149-9394-640C54439D1A}" srcOrd="0" destOrd="0" presId="urn:microsoft.com/office/officeart/2008/layout/HorizontalMultiLevelHierarchy"/>
    <dgm:cxn modelId="{FD8C7720-693D-4FB0-8A07-FB2129423B13}" type="presParOf" srcId="{0B11B9EB-9DC0-4149-9394-640C54439D1A}" destId="{9C7E5C0D-8729-44A0-A119-96D9F666AFBA}" srcOrd="0" destOrd="0" presId="urn:microsoft.com/office/officeart/2008/layout/HorizontalMultiLevelHierarchy"/>
    <dgm:cxn modelId="{90A3933E-8C1E-4FA1-A2B1-B734752D2612}" type="presParOf" srcId="{048AE4C5-DF6A-4456-BB87-236432DAF29A}" destId="{9D9AB20C-742C-4B17-810F-34B2801526DC}" srcOrd="1" destOrd="0" presId="urn:microsoft.com/office/officeart/2008/layout/HorizontalMultiLevelHierarchy"/>
    <dgm:cxn modelId="{05B3CBF1-228C-4FF4-9A8E-8E11F538D6FC}" type="presParOf" srcId="{9D9AB20C-742C-4B17-810F-34B2801526DC}" destId="{FCBF3078-99D1-4CCA-B7C0-819E1DF0AF64}" srcOrd="0" destOrd="0" presId="urn:microsoft.com/office/officeart/2008/layout/HorizontalMultiLevelHierarchy"/>
    <dgm:cxn modelId="{8E0E4A0E-1B64-40DB-8CA6-AC962F278197}" type="presParOf" srcId="{9D9AB20C-742C-4B17-810F-34B2801526DC}" destId="{FCFDCBD7-3093-4B25-AB39-14F14C954164}" srcOrd="1" destOrd="0" presId="urn:microsoft.com/office/officeart/2008/layout/HorizontalMultiLevelHierarchy"/>
    <dgm:cxn modelId="{9D7E5E10-A485-4D18-88BD-A47DF1CD5C9F}" type="presParOf" srcId="{048AE4C5-DF6A-4456-BB87-236432DAF29A}" destId="{00B7128F-CEDD-4F5E-982C-CE05C0515B6F}" srcOrd="2" destOrd="0" presId="urn:microsoft.com/office/officeart/2008/layout/HorizontalMultiLevelHierarchy"/>
    <dgm:cxn modelId="{07BE9DFF-9546-46D3-A0C6-684186BB85B8}" type="presParOf" srcId="{00B7128F-CEDD-4F5E-982C-CE05C0515B6F}" destId="{6F9C08A3-534A-4D79-BC48-CD9C2C79B837}" srcOrd="0" destOrd="0" presId="urn:microsoft.com/office/officeart/2008/layout/HorizontalMultiLevelHierarchy"/>
    <dgm:cxn modelId="{57C0E7EA-A02B-46D9-9255-6F5BCC39324C}" type="presParOf" srcId="{048AE4C5-DF6A-4456-BB87-236432DAF29A}" destId="{1A8AAB2F-E6CC-4830-88BE-E6ACCF0C7FD8}" srcOrd="3" destOrd="0" presId="urn:microsoft.com/office/officeart/2008/layout/HorizontalMultiLevelHierarchy"/>
    <dgm:cxn modelId="{C22ADF3E-EDB4-411B-B076-8DBF631CB8BC}" type="presParOf" srcId="{1A8AAB2F-E6CC-4830-88BE-E6ACCF0C7FD8}" destId="{AF170C09-7305-4639-A33D-D49D2FD24BA3}" srcOrd="0" destOrd="0" presId="urn:microsoft.com/office/officeart/2008/layout/HorizontalMultiLevelHierarchy"/>
    <dgm:cxn modelId="{5B571C88-5E1A-43B7-BD19-E376019C150A}" type="presParOf" srcId="{1A8AAB2F-E6CC-4830-88BE-E6ACCF0C7FD8}" destId="{511522B4-A3BA-4877-A64F-A4988A324D4C}" srcOrd="1" destOrd="0" presId="urn:microsoft.com/office/officeart/2008/layout/HorizontalMultiLevelHierarchy"/>
    <dgm:cxn modelId="{BD251771-C978-43CA-A9F3-D8C4C4716D2D}" type="presParOf" srcId="{048AE4C5-DF6A-4456-BB87-236432DAF29A}" destId="{2CFAD669-E027-4975-AEEA-0E416931C041}" srcOrd="4" destOrd="0" presId="urn:microsoft.com/office/officeart/2008/layout/HorizontalMultiLevelHierarchy"/>
    <dgm:cxn modelId="{1612BA36-30F8-47AF-A02B-2B2E0E63405C}" type="presParOf" srcId="{2CFAD669-E027-4975-AEEA-0E416931C041}" destId="{ECEF8A7D-5398-40E8-9768-F7D7A8B72E95}" srcOrd="0" destOrd="0" presId="urn:microsoft.com/office/officeart/2008/layout/HorizontalMultiLevelHierarchy"/>
    <dgm:cxn modelId="{BA0849F4-6914-4245-B713-B54911FE2229}" type="presParOf" srcId="{048AE4C5-DF6A-4456-BB87-236432DAF29A}" destId="{CD50768B-8D84-41F1-A945-EEBD0B87BE44}" srcOrd="5" destOrd="0" presId="urn:microsoft.com/office/officeart/2008/layout/HorizontalMultiLevelHierarchy"/>
    <dgm:cxn modelId="{D83CE5DE-F545-419F-9B7B-8238AB434917}" type="presParOf" srcId="{CD50768B-8D84-41F1-A945-EEBD0B87BE44}" destId="{4230ED1B-033C-4631-ADE7-C72C6F0039D8}" srcOrd="0" destOrd="0" presId="urn:microsoft.com/office/officeart/2008/layout/HorizontalMultiLevelHierarchy"/>
    <dgm:cxn modelId="{2D1E427B-A737-4083-8218-5AE4C77DD6EC}" type="presParOf" srcId="{CD50768B-8D84-41F1-A945-EEBD0B87BE44}" destId="{ECCF3588-21C1-44B8-803A-7A4BFF84B0C8}" srcOrd="1" destOrd="0" presId="urn:microsoft.com/office/officeart/2008/layout/HorizontalMultiLevelHierarchy"/>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647571-C0B5-4DD7-A488-993F5FC3450E}" type="doc">
      <dgm:prSet loTypeId="urn:microsoft.com/office/officeart/2005/8/layout/pyramid4" loCatId="relationship" qsTypeId="urn:microsoft.com/office/officeart/2005/8/quickstyle/simple1" qsCatId="simple" csTypeId="urn:microsoft.com/office/officeart/2005/8/colors/accent1_2" csCatId="accent1" phldr="1"/>
      <dgm:spPr/>
      <dgm:t>
        <a:bodyPr/>
        <a:lstStyle/>
        <a:p>
          <a:endParaRPr lang="en-US"/>
        </a:p>
      </dgm:t>
    </dgm:pt>
    <dgm:pt modelId="{05975FE1-CF9F-47AA-A641-5B3E6AF09717}">
      <dgm:prSet phldrT="[Text]" custT="1"/>
      <dgm:spPr>
        <a:solidFill>
          <a:srgbClr val="92D050"/>
        </a:solidFill>
      </dgm:spPr>
      <dgm:t>
        <a:bodyPr/>
        <a:lstStyle/>
        <a:p>
          <a:r>
            <a:rPr lang="en-US" sz="1600" b="1" dirty="0">
              <a:solidFill>
                <a:schemeClr val="tx1"/>
              </a:solidFill>
              <a:latin typeface="Adobe Gothic Std B" pitchFamily="34" charset="-128"/>
              <a:ea typeface="Adobe Gothic Std B" pitchFamily="34" charset="-128"/>
            </a:rPr>
            <a:t>TOTAL FUNDING SOURCES N355.55B</a:t>
          </a:r>
          <a:endParaRPr lang="en-US" sz="1600" dirty="0">
            <a:solidFill>
              <a:schemeClr val="tx1"/>
            </a:solidFill>
          </a:endParaRPr>
        </a:p>
      </dgm:t>
    </dgm:pt>
    <dgm:pt modelId="{733C9227-3BDF-4018-AB90-1AC9E0411566}" type="parTrans" cxnId="{9AE78FC4-143B-47C7-8E4B-9407EE4C876B}">
      <dgm:prSet/>
      <dgm:spPr/>
      <dgm:t>
        <a:bodyPr/>
        <a:lstStyle/>
        <a:p>
          <a:endParaRPr lang="en-US">
            <a:solidFill>
              <a:schemeClr val="tx1"/>
            </a:solidFill>
          </a:endParaRPr>
        </a:p>
      </dgm:t>
    </dgm:pt>
    <dgm:pt modelId="{4564A070-7A55-4F98-A8D6-8911ED6BFD38}" type="sibTrans" cxnId="{9AE78FC4-143B-47C7-8E4B-9407EE4C876B}">
      <dgm:prSet/>
      <dgm:spPr/>
      <dgm:t>
        <a:bodyPr/>
        <a:lstStyle/>
        <a:p>
          <a:endParaRPr lang="en-US">
            <a:solidFill>
              <a:schemeClr val="tx1"/>
            </a:solidFill>
          </a:endParaRPr>
        </a:p>
      </dgm:t>
    </dgm:pt>
    <dgm:pt modelId="{A8E3D727-F49A-4A1D-9BED-10CAE492A963}">
      <dgm:prSet phldrT="[Text]" custT="1"/>
      <dgm:spPr/>
      <dgm:t>
        <a:bodyPr/>
        <a:lstStyle/>
        <a:p>
          <a:r>
            <a:rPr lang="en-US" sz="1700" b="1" dirty="0">
              <a:solidFill>
                <a:schemeClr val="tx1"/>
              </a:solidFill>
              <a:latin typeface="Adobe Gothic Std B" pitchFamily="34" charset="-128"/>
              <a:ea typeface="Adobe Gothic Std B" pitchFamily="34" charset="-128"/>
            </a:rPr>
            <a:t>  </a:t>
          </a:r>
          <a:r>
            <a:rPr lang="en-US" sz="1600" b="1" dirty="0">
              <a:solidFill>
                <a:schemeClr val="tx1"/>
              </a:solidFill>
              <a:latin typeface="Adobe Gothic Std B" pitchFamily="34" charset="-128"/>
              <a:ea typeface="Adobe Gothic Std B" pitchFamily="34" charset="-128"/>
            </a:rPr>
            <a:t>BUDGET DEFICIT N116.698B</a:t>
          </a:r>
          <a:endParaRPr lang="en-US" sz="1600" dirty="0">
            <a:solidFill>
              <a:schemeClr val="tx1"/>
            </a:solidFill>
          </a:endParaRPr>
        </a:p>
      </dgm:t>
    </dgm:pt>
    <dgm:pt modelId="{867AB18B-6620-4E85-A203-7EA488B8C61A}" type="parTrans" cxnId="{11FD67B3-5B75-468F-9522-E60BF9C8C347}">
      <dgm:prSet/>
      <dgm:spPr/>
      <dgm:t>
        <a:bodyPr/>
        <a:lstStyle/>
        <a:p>
          <a:endParaRPr lang="en-US">
            <a:solidFill>
              <a:schemeClr val="tx1"/>
            </a:solidFill>
          </a:endParaRPr>
        </a:p>
      </dgm:t>
    </dgm:pt>
    <dgm:pt modelId="{F01B3584-1DCE-44F0-85E4-6F5AD8D9CC5E}" type="sibTrans" cxnId="{11FD67B3-5B75-468F-9522-E60BF9C8C347}">
      <dgm:prSet/>
      <dgm:spPr/>
      <dgm:t>
        <a:bodyPr/>
        <a:lstStyle/>
        <a:p>
          <a:endParaRPr lang="en-US">
            <a:solidFill>
              <a:schemeClr val="tx1"/>
            </a:solidFill>
          </a:endParaRPr>
        </a:p>
      </dgm:t>
    </dgm:pt>
    <dgm:pt modelId="{F162110E-3EDF-4483-A0EF-3C568EAC882C}">
      <dgm:prSet phldrT="[Text]" custT="1"/>
      <dgm:spPr>
        <a:solidFill>
          <a:schemeClr val="accent2"/>
        </a:solidFill>
      </dgm:spPr>
      <dgm:t>
        <a:bodyPr/>
        <a:lstStyle/>
        <a:p>
          <a:endParaRPr lang="en-US" sz="1800" b="1" dirty="0">
            <a:solidFill>
              <a:schemeClr val="tx1"/>
            </a:solidFill>
            <a:latin typeface="Adobe Gothic Std B" pitchFamily="34" charset="-128"/>
            <a:ea typeface="Adobe Gothic Std B" pitchFamily="34" charset="-128"/>
          </a:endParaRPr>
        </a:p>
        <a:p>
          <a:r>
            <a:rPr lang="en-US" sz="2000" b="1" dirty="0">
              <a:solidFill>
                <a:schemeClr val="tx1"/>
              </a:solidFill>
              <a:latin typeface="Adobe Gothic Std B" pitchFamily="34" charset="-128"/>
              <a:ea typeface="Adobe Gothic Std B" pitchFamily="34" charset="-128"/>
            </a:rPr>
            <a:t>TOTAL BUDGET N472.25B</a:t>
          </a:r>
          <a:endParaRPr lang="en-US" sz="2000" dirty="0">
            <a:solidFill>
              <a:schemeClr val="tx1"/>
            </a:solidFill>
          </a:endParaRPr>
        </a:p>
      </dgm:t>
    </dgm:pt>
    <dgm:pt modelId="{E593EE91-5CC5-4BE2-AA3E-0EA3EB9FCF13}" type="parTrans" cxnId="{19A4CF15-5AA5-4859-87BC-92E66FBAC5C4}">
      <dgm:prSet/>
      <dgm:spPr/>
      <dgm:t>
        <a:bodyPr/>
        <a:lstStyle/>
        <a:p>
          <a:endParaRPr lang="en-US">
            <a:solidFill>
              <a:schemeClr val="tx1"/>
            </a:solidFill>
          </a:endParaRPr>
        </a:p>
      </dgm:t>
    </dgm:pt>
    <dgm:pt modelId="{47F5D2A5-53A5-46B6-90AF-BB11E97ECD5F}" type="sibTrans" cxnId="{19A4CF15-5AA5-4859-87BC-92E66FBAC5C4}">
      <dgm:prSet/>
      <dgm:spPr/>
      <dgm:t>
        <a:bodyPr/>
        <a:lstStyle/>
        <a:p>
          <a:endParaRPr lang="en-US">
            <a:solidFill>
              <a:schemeClr val="tx1"/>
            </a:solidFill>
          </a:endParaRPr>
        </a:p>
      </dgm:t>
    </dgm:pt>
    <dgm:pt modelId="{373F79A0-B5D4-4AD2-BF4E-FE131D7427BC}">
      <dgm:prSet phldrT="[Text]" custT="1"/>
      <dgm:spPr>
        <a:solidFill>
          <a:srgbClr val="7030A0"/>
        </a:solidFill>
      </dgm:spPr>
      <dgm:t>
        <a:bodyPr/>
        <a:lstStyle/>
        <a:p>
          <a:r>
            <a:rPr lang="en-US" sz="1600" b="1" dirty="0">
              <a:solidFill>
                <a:schemeClr val="bg1"/>
              </a:solidFill>
              <a:latin typeface="Adobe Gothic Std B" pitchFamily="34" charset="-128"/>
              <a:ea typeface="Adobe Gothic Std B" pitchFamily="34" charset="-128"/>
            </a:rPr>
            <a:t>TOTAL DEFICIT FINANCING   N116.698B</a:t>
          </a:r>
          <a:endParaRPr lang="en-US" sz="1600" dirty="0">
            <a:solidFill>
              <a:schemeClr val="bg1"/>
            </a:solidFill>
          </a:endParaRPr>
        </a:p>
      </dgm:t>
    </dgm:pt>
    <dgm:pt modelId="{43EAA257-76AD-471A-85DF-D86B7E4FE71A}" type="parTrans" cxnId="{D37A3CFC-B9BA-4F7F-8590-CF863871A026}">
      <dgm:prSet/>
      <dgm:spPr/>
      <dgm:t>
        <a:bodyPr/>
        <a:lstStyle/>
        <a:p>
          <a:endParaRPr lang="en-US">
            <a:solidFill>
              <a:schemeClr val="tx1"/>
            </a:solidFill>
          </a:endParaRPr>
        </a:p>
      </dgm:t>
    </dgm:pt>
    <dgm:pt modelId="{82D041F0-2AFC-4CC5-8C67-7E2A30A74825}" type="sibTrans" cxnId="{D37A3CFC-B9BA-4F7F-8590-CF863871A026}">
      <dgm:prSet/>
      <dgm:spPr/>
      <dgm:t>
        <a:bodyPr/>
        <a:lstStyle/>
        <a:p>
          <a:endParaRPr lang="en-US">
            <a:solidFill>
              <a:schemeClr val="tx1"/>
            </a:solidFill>
          </a:endParaRPr>
        </a:p>
      </dgm:t>
    </dgm:pt>
    <dgm:pt modelId="{1403C086-1D94-4ED3-B242-5D069659F37A}" type="pres">
      <dgm:prSet presAssocID="{75647571-C0B5-4DD7-A488-993F5FC3450E}" presName="compositeShape" presStyleCnt="0">
        <dgm:presLayoutVars>
          <dgm:chMax val="9"/>
          <dgm:dir/>
          <dgm:resizeHandles val="exact"/>
        </dgm:presLayoutVars>
      </dgm:prSet>
      <dgm:spPr/>
    </dgm:pt>
    <dgm:pt modelId="{61199B3E-A319-4D59-8320-4A39694D5D5F}" type="pres">
      <dgm:prSet presAssocID="{75647571-C0B5-4DD7-A488-993F5FC3450E}" presName="triangle1" presStyleLbl="node1" presStyleIdx="0" presStyleCnt="4" custScaleX="137670" custScaleY="97722" custLinFactNeighborX="-799" custLinFactNeighborY="1614">
        <dgm:presLayoutVars>
          <dgm:bulletEnabled val="1"/>
        </dgm:presLayoutVars>
      </dgm:prSet>
      <dgm:spPr/>
    </dgm:pt>
    <dgm:pt modelId="{BC49680D-65C2-48C7-823E-EAE39B1A02C7}" type="pres">
      <dgm:prSet presAssocID="{75647571-C0B5-4DD7-A488-993F5FC3450E}" presName="triangle2" presStyleLbl="node1" presStyleIdx="1" presStyleCnt="4" custScaleX="129747" custLinFactNeighborX="-16641" custLinFactNeighborY="-1617">
        <dgm:presLayoutVars>
          <dgm:bulletEnabled val="1"/>
        </dgm:presLayoutVars>
      </dgm:prSet>
      <dgm:spPr/>
    </dgm:pt>
    <dgm:pt modelId="{83323B1C-67B0-487F-BAF4-EE072F0F259F}" type="pres">
      <dgm:prSet presAssocID="{75647571-C0B5-4DD7-A488-993F5FC3450E}" presName="triangle3" presStyleLbl="node1" presStyleIdx="2" presStyleCnt="4" custScaleX="132564" custScaleY="101830" custLinFactNeighborX="98" custLinFactNeighborY="1768">
        <dgm:presLayoutVars>
          <dgm:bulletEnabled val="1"/>
        </dgm:presLayoutVars>
      </dgm:prSet>
      <dgm:spPr/>
    </dgm:pt>
    <dgm:pt modelId="{E52AEBB2-7BAC-4854-9F90-BB1759F82281}" type="pres">
      <dgm:prSet presAssocID="{75647571-C0B5-4DD7-A488-993F5FC3450E}" presName="triangle4" presStyleLbl="node1" presStyleIdx="3" presStyleCnt="4" custScaleX="130138" custLinFactNeighborX="15360" custLinFactNeighborY="-1617">
        <dgm:presLayoutVars>
          <dgm:bulletEnabled val="1"/>
        </dgm:presLayoutVars>
      </dgm:prSet>
      <dgm:spPr/>
    </dgm:pt>
  </dgm:ptLst>
  <dgm:cxnLst>
    <dgm:cxn modelId="{886BF600-8059-4A86-BBBE-3D213304935D}" type="presOf" srcId="{75647571-C0B5-4DD7-A488-993F5FC3450E}" destId="{1403C086-1D94-4ED3-B242-5D069659F37A}" srcOrd="0" destOrd="0" presId="urn:microsoft.com/office/officeart/2005/8/layout/pyramid4"/>
    <dgm:cxn modelId="{19A4CF15-5AA5-4859-87BC-92E66FBAC5C4}" srcId="{75647571-C0B5-4DD7-A488-993F5FC3450E}" destId="{F162110E-3EDF-4483-A0EF-3C568EAC882C}" srcOrd="2" destOrd="0" parTransId="{E593EE91-5CC5-4BE2-AA3E-0EA3EB9FCF13}" sibTransId="{47F5D2A5-53A5-46B6-90AF-BB11E97ECD5F}"/>
    <dgm:cxn modelId="{95051763-D6A6-40F4-8AF1-62EE1D49CBD4}" type="presOf" srcId="{373F79A0-B5D4-4AD2-BF4E-FE131D7427BC}" destId="{E52AEBB2-7BAC-4854-9F90-BB1759F82281}" srcOrd="0" destOrd="0" presId="urn:microsoft.com/office/officeart/2005/8/layout/pyramid4"/>
    <dgm:cxn modelId="{7FD3618A-6B37-4FBE-B8CA-6F6CD198E1C7}" type="presOf" srcId="{A8E3D727-F49A-4A1D-9BED-10CAE492A963}" destId="{BC49680D-65C2-48C7-823E-EAE39B1A02C7}" srcOrd="0" destOrd="0" presId="urn:microsoft.com/office/officeart/2005/8/layout/pyramid4"/>
    <dgm:cxn modelId="{11FD67B3-5B75-468F-9522-E60BF9C8C347}" srcId="{75647571-C0B5-4DD7-A488-993F5FC3450E}" destId="{A8E3D727-F49A-4A1D-9BED-10CAE492A963}" srcOrd="1" destOrd="0" parTransId="{867AB18B-6620-4E85-A203-7EA488B8C61A}" sibTransId="{F01B3584-1DCE-44F0-85E4-6F5AD8D9CC5E}"/>
    <dgm:cxn modelId="{9AE78FC4-143B-47C7-8E4B-9407EE4C876B}" srcId="{75647571-C0B5-4DD7-A488-993F5FC3450E}" destId="{05975FE1-CF9F-47AA-A641-5B3E6AF09717}" srcOrd="0" destOrd="0" parTransId="{733C9227-3BDF-4018-AB90-1AC9E0411566}" sibTransId="{4564A070-7A55-4F98-A8D6-8911ED6BFD38}"/>
    <dgm:cxn modelId="{5914B9CF-D2CF-47AC-A392-033CA1151F6E}" type="presOf" srcId="{05975FE1-CF9F-47AA-A641-5B3E6AF09717}" destId="{61199B3E-A319-4D59-8320-4A39694D5D5F}" srcOrd="0" destOrd="0" presId="urn:microsoft.com/office/officeart/2005/8/layout/pyramid4"/>
    <dgm:cxn modelId="{4963B0F5-4BD7-48CF-B7F6-EE6CCAB0500E}" type="presOf" srcId="{F162110E-3EDF-4483-A0EF-3C568EAC882C}" destId="{83323B1C-67B0-487F-BAF4-EE072F0F259F}" srcOrd="0" destOrd="0" presId="urn:microsoft.com/office/officeart/2005/8/layout/pyramid4"/>
    <dgm:cxn modelId="{D37A3CFC-B9BA-4F7F-8590-CF863871A026}" srcId="{75647571-C0B5-4DD7-A488-993F5FC3450E}" destId="{373F79A0-B5D4-4AD2-BF4E-FE131D7427BC}" srcOrd="3" destOrd="0" parTransId="{43EAA257-76AD-471A-85DF-D86B7E4FE71A}" sibTransId="{82D041F0-2AFC-4CC5-8C67-7E2A30A74825}"/>
    <dgm:cxn modelId="{7CC48304-4F36-4BD8-B6CE-DB614C976AC9}" type="presParOf" srcId="{1403C086-1D94-4ED3-B242-5D069659F37A}" destId="{61199B3E-A319-4D59-8320-4A39694D5D5F}" srcOrd="0" destOrd="0" presId="urn:microsoft.com/office/officeart/2005/8/layout/pyramid4"/>
    <dgm:cxn modelId="{4C63462D-445B-4703-B554-3A9D65340723}" type="presParOf" srcId="{1403C086-1D94-4ED3-B242-5D069659F37A}" destId="{BC49680D-65C2-48C7-823E-EAE39B1A02C7}" srcOrd="1" destOrd="0" presId="urn:microsoft.com/office/officeart/2005/8/layout/pyramid4"/>
    <dgm:cxn modelId="{42FAA7D5-7643-4A64-8A08-7C87EE8DEF27}" type="presParOf" srcId="{1403C086-1D94-4ED3-B242-5D069659F37A}" destId="{83323B1C-67B0-487F-BAF4-EE072F0F259F}" srcOrd="2" destOrd="0" presId="urn:microsoft.com/office/officeart/2005/8/layout/pyramid4"/>
    <dgm:cxn modelId="{29419D3F-01ED-42E0-8303-738F2D3CF4E6}" type="presParOf" srcId="{1403C086-1D94-4ED3-B242-5D069659F37A}" destId="{E52AEBB2-7BAC-4854-9F90-BB1759F82281}" srcOrd="3" destOrd="0" presId="urn:microsoft.com/office/officeart/2005/8/layout/pyramid4"/>
  </dgm:cxnLst>
  <dgm:bg>
    <a:noFill/>
  </dgm:bg>
  <dgm:whole>
    <a:ln w="38100"/>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11A4AD-556A-4409-9139-2494E38766E1}"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0B8EFB6C-37CE-4CE8-85AF-1BF01C0CE81E}">
      <dgm:prSet phldrT="[Text]" custT="1"/>
      <dgm:spPr/>
      <dgm:t>
        <a:bodyPr/>
        <a:lstStyle/>
        <a:p>
          <a:r>
            <a:rPr lang="en-US" sz="1200" b="1" dirty="0">
              <a:solidFill>
                <a:srgbClr val="C00000"/>
              </a:solidFill>
            </a:rPr>
            <a:t>Internal Loan – </a:t>
          </a:r>
          <a:r>
            <a:rPr lang="en-US" sz="1200" b="1" strike="sngStrike" dirty="0">
              <a:solidFill>
                <a:srgbClr val="C00000"/>
              </a:solidFill>
            </a:rPr>
            <a:t>N</a:t>
          </a:r>
          <a:r>
            <a:rPr lang="en-US" sz="1200" b="1" dirty="0">
              <a:solidFill>
                <a:srgbClr val="C00000"/>
              </a:solidFill>
            </a:rPr>
            <a:t>84,895,510,000.00</a:t>
          </a:r>
          <a:endParaRPr lang="en-US" sz="1200" dirty="0"/>
        </a:p>
      </dgm:t>
    </dgm:pt>
    <dgm:pt modelId="{D80B0B2C-CAF6-41B8-A271-61AD9FEE4EDB}" type="parTrans" cxnId="{32ECE618-1DB5-4C85-9F6D-1D6B9685F27D}">
      <dgm:prSet/>
      <dgm:spPr/>
      <dgm:t>
        <a:bodyPr/>
        <a:lstStyle/>
        <a:p>
          <a:endParaRPr lang="en-US" sz="1050"/>
        </a:p>
      </dgm:t>
    </dgm:pt>
    <dgm:pt modelId="{2E9ADE5C-B67D-4AD8-BEEA-5F78407BA53B}" type="sibTrans" cxnId="{32ECE618-1DB5-4C85-9F6D-1D6B9685F27D}">
      <dgm:prSet/>
      <dgm:spPr/>
      <dgm:t>
        <a:bodyPr/>
        <a:lstStyle/>
        <a:p>
          <a:endParaRPr lang="en-US" sz="1050"/>
        </a:p>
      </dgm:t>
    </dgm:pt>
    <dgm:pt modelId="{B383AF8B-6131-4265-9420-1FEF7FD0A411}">
      <dgm:prSet phldrT="[Text]" custT="1"/>
      <dgm:spPr/>
      <dgm:t>
        <a:bodyPr/>
        <a:lstStyle/>
        <a:p>
          <a:r>
            <a:rPr lang="en-US" sz="1200" b="1" dirty="0">
              <a:solidFill>
                <a:srgbClr val="C00000"/>
              </a:solidFill>
            </a:rPr>
            <a:t>External Loan and Drawdown – </a:t>
          </a:r>
          <a:r>
            <a:rPr lang="en-US" sz="1200" b="1" strike="sngStrike" dirty="0">
              <a:solidFill>
                <a:srgbClr val="C00000"/>
              </a:solidFill>
            </a:rPr>
            <a:t>N</a:t>
          </a:r>
          <a:r>
            <a:rPr lang="en-US" sz="1200" b="1" dirty="0">
              <a:solidFill>
                <a:srgbClr val="C00000"/>
              </a:solidFill>
            </a:rPr>
            <a:t>31,803,156,000.00</a:t>
          </a:r>
          <a:endParaRPr lang="en-US" sz="1200" dirty="0"/>
        </a:p>
      </dgm:t>
    </dgm:pt>
    <dgm:pt modelId="{84828DAB-38F3-4CB0-BAB3-32B3F1396042}" type="parTrans" cxnId="{6990EF32-5E1E-4B16-A861-A9AF77BB73DA}">
      <dgm:prSet/>
      <dgm:spPr/>
      <dgm:t>
        <a:bodyPr/>
        <a:lstStyle/>
        <a:p>
          <a:endParaRPr lang="en-US" sz="1050"/>
        </a:p>
      </dgm:t>
    </dgm:pt>
    <dgm:pt modelId="{EBAB0F1E-D667-492A-9302-B9B068823AC2}" type="sibTrans" cxnId="{6990EF32-5E1E-4B16-A861-A9AF77BB73DA}">
      <dgm:prSet/>
      <dgm:spPr/>
      <dgm:t>
        <a:bodyPr/>
        <a:lstStyle/>
        <a:p>
          <a:endParaRPr lang="en-US" sz="1050"/>
        </a:p>
      </dgm:t>
    </dgm:pt>
    <dgm:pt modelId="{60B98C16-1CF8-4214-AC7D-14965D5DD0AF}">
      <dgm:prSet phldrT="[Text]" custT="1"/>
      <dgm:spPr/>
      <dgm:t>
        <a:bodyPr/>
        <a:lstStyle/>
        <a:p>
          <a:r>
            <a:rPr lang="en-US" sz="1200" b="1" dirty="0">
              <a:solidFill>
                <a:srgbClr val="C00000"/>
              </a:solidFill>
            </a:rPr>
            <a:t>Grants – </a:t>
          </a:r>
          <a:r>
            <a:rPr lang="en-US" sz="1200" b="1" strike="sngStrike" dirty="0">
              <a:solidFill>
                <a:srgbClr val="C00000"/>
              </a:solidFill>
            </a:rPr>
            <a:t>N</a:t>
          </a:r>
          <a:r>
            <a:rPr lang="en-US" sz="1200" b="1" dirty="0">
              <a:solidFill>
                <a:srgbClr val="C00000"/>
              </a:solidFill>
            </a:rPr>
            <a:t>11,673,450,588.72</a:t>
          </a:r>
          <a:endParaRPr lang="en-US" sz="1200" dirty="0"/>
        </a:p>
      </dgm:t>
    </dgm:pt>
    <dgm:pt modelId="{E01FFD4D-957E-4CE7-B008-40C70FF4411A}" type="parTrans" cxnId="{7F481D92-E5A6-4DB8-AEA0-69E24EF73E63}">
      <dgm:prSet/>
      <dgm:spPr/>
      <dgm:t>
        <a:bodyPr/>
        <a:lstStyle/>
        <a:p>
          <a:endParaRPr lang="en-US" sz="1050"/>
        </a:p>
      </dgm:t>
    </dgm:pt>
    <dgm:pt modelId="{749DC06C-CDAF-4FCF-B1C5-C0561239E359}" type="sibTrans" cxnId="{7F481D92-E5A6-4DB8-AEA0-69E24EF73E63}">
      <dgm:prSet/>
      <dgm:spPr/>
      <dgm:t>
        <a:bodyPr/>
        <a:lstStyle/>
        <a:p>
          <a:endParaRPr lang="en-US" sz="1050"/>
        </a:p>
      </dgm:t>
    </dgm:pt>
    <dgm:pt modelId="{3BB4EEC7-D01C-4159-A378-F788DE7C4943}" type="pres">
      <dgm:prSet presAssocID="{1411A4AD-556A-4409-9139-2494E38766E1}" presName="Name0" presStyleCnt="0">
        <dgm:presLayoutVars>
          <dgm:chMax val="7"/>
          <dgm:chPref val="7"/>
          <dgm:dir/>
          <dgm:animLvl val="lvl"/>
        </dgm:presLayoutVars>
      </dgm:prSet>
      <dgm:spPr/>
    </dgm:pt>
    <dgm:pt modelId="{E713EEBF-92CD-4019-B103-0F6BC7463A50}" type="pres">
      <dgm:prSet presAssocID="{0B8EFB6C-37CE-4CE8-85AF-1BF01C0CE81E}" presName="Accent1" presStyleCnt="0"/>
      <dgm:spPr/>
    </dgm:pt>
    <dgm:pt modelId="{695C0ADC-0090-4ABA-843D-0B1C0012A477}" type="pres">
      <dgm:prSet presAssocID="{0B8EFB6C-37CE-4CE8-85AF-1BF01C0CE81E}" presName="Accent" presStyleLbl="node1" presStyleIdx="0" presStyleCnt="3" custScaleX="248015" custLinFactNeighborX="2284" custLinFactNeighborY="-5614"/>
      <dgm:spPr/>
    </dgm:pt>
    <dgm:pt modelId="{062E8C7F-D085-4823-91E7-CC19D0921FB2}" type="pres">
      <dgm:prSet presAssocID="{0B8EFB6C-37CE-4CE8-85AF-1BF01C0CE81E}" presName="Parent1" presStyleLbl="revTx" presStyleIdx="0" presStyleCnt="3" custScaleX="312994" custScaleY="237894" custLinFactNeighborX="-5052" custLinFactNeighborY="-5054">
        <dgm:presLayoutVars>
          <dgm:chMax val="1"/>
          <dgm:chPref val="1"/>
          <dgm:bulletEnabled val="1"/>
        </dgm:presLayoutVars>
      </dgm:prSet>
      <dgm:spPr/>
    </dgm:pt>
    <dgm:pt modelId="{8D9EC5E9-3FFA-4E14-931A-7C16DC304803}" type="pres">
      <dgm:prSet presAssocID="{B383AF8B-6131-4265-9420-1FEF7FD0A411}" presName="Accent2" presStyleCnt="0"/>
      <dgm:spPr/>
    </dgm:pt>
    <dgm:pt modelId="{27E92D37-320D-4B55-8A83-7C4F453F67B7}" type="pres">
      <dgm:prSet presAssocID="{B383AF8B-6131-4265-9420-1FEF7FD0A411}" presName="Accent" presStyleLbl="node1" presStyleIdx="1" presStyleCnt="3" custScaleX="306737" custLinFactNeighborX="-27364" custLinFactNeighborY="4554"/>
      <dgm:spPr/>
    </dgm:pt>
    <dgm:pt modelId="{F264AECA-B2C5-4CC8-A317-1722DC15A6A9}" type="pres">
      <dgm:prSet presAssocID="{B383AF8B-6131-4265-9420-1FEF7FD0A411}" presName="Parent2" presStyleLbl="revTx" presStyleIdx="1" presStyleCnt="3" custScaleX="393050" custScaleY="239806" custLinFactNeighborX="-10105" custLinFactNeighborY="-20215">
        <dgm:presLayoutVars>
          <dgm:chMax val="1"/>
          <dgm:chPref val="1"/>
          <dgm:bulletEnabled val="1"/>
        </dgm:presLayoutVars>
      </dgm:prSet>
      <dgm:spPr/>
    </dgm:pt>
    <dgm:pt modelId="{6E17433B-AB3E-4977-B56B-B86327434CF3}" type="pres">
      <dgm:prSet presAssocID="{60B98C16-1CF8-4214-AC7D-14965D5DD0AF}" presName="Accent3" presStyleCnt="0"/>
      <dgm:spPr/>
    </dgm:pt>
    <dgm:pt modelId="{1949E674-8C33-4855-A2AC-E3DC50B06329}" type="pres">
      <dgm:prSet presAssocID="{60B98C16-1CF8-4214-AC7D-14965D5DD0AF}" presName="Accent" presStyleLbl="node1" presStyleIdx="2" presStyleCnt="3" custScaleX="285545"/>
      <dgm:spPr/>
    </dgm:pt>
    <dgm:pt modelId="{397268C9-BFE1-4810-AA6A-3FCBC0E92260}" type="pres">
      <dgm:prSet presAssocID="{60B98C16-1CF8-4214-AC7D-14965D5DD0AF}" presName="Parent3" presStyleLbl="revTx" presStyleIdx="2" presStyleCnt="3" custScaleX="445456" custScaleY="234014">
        <dgm:presLayoutVars>
          <dgm:chMax val="1"/>
          <dgm:chPref val="1"/>
          <dgm:bulletEnabled val="1"/>
        </dgm:presLayoutVars>
      </dgm:prSet>
      <dgm:spPr/>
    </dgm:pt>
  </dgm:ptLst>
  <dgm:cxnLst>
    <dgm:cxn modelId="{AB6B3E15-21B5-41EC-991A-396C2A9A5D02}" type="presOf" srcId="{60B98C16-1CF8-4214-AC7D-14965D5DD0AF}" destId="{397268C9-BFE1-4810-AA6A-3FCBC0E92260}" srcOrd="0" destOrd="0" presId="urn:microsoft.com/office/officeart/2009/layout/CircleArrowProcess"/>
    <dgm:cxn modelId="{32ECE618-1DB5-4C85-9F6D-1D6B9685F27D}" srcId="{1411A4AD-556A-4409-9139-2494E38766E1}" destId="{0B8EFB6C-37CE-4CE8-85AF-1BF01C0CE81E}" srcOrd="0" destOrd="0" parTransId="{D80B0B2C-CAF6-41B8-A271-61AD9FEE4EDB}" sibTransId="{2E9ADE5C-B67D-4AD8-BEEA-5F78407BA53B}"/>
    <dgm:cxn modelId="{6990EF32-5E1E-4B16-A861-A9AF77BB73DA}" srcId="{1411A4AD-556A-4409-9139-2494E38766E1}" destId="{B383AF8B-6131-4265-9420-1FEF7FD0A411}" srcOrd="1" destOrd="0" parTransId="{84828DAB-38F3-4CB0-BAB3-32B3F1396042}" sibTransId="{EBAB0F1E-D667-492A-9302-B9B068823AC2}"/>
    <dgm:cxn modelId="{585DF989-BD7F-4325-A8C9-186689B2374E}" type="presOf" srcId="{B383AF8B-6131-4265-9420-1FEF7FD0A411}" destId="{F264AECA-B2C5-4CC8-A317-1722DC15A6A9}" srcOrd="0" destOrd="0" presId="urn:microsoft.com/office/officeart/2009/layout/CircleArrowProcess"/>
    <dgm:cxn modelId="{7F481D92-E5A6-4DB8-AEA0-69E24EF73E63}" srcId="{1411A4AD-556A-4409-9139-2494E38766E1}" destId="{60B98C16-1CF8-4214-AC7D-14965D5DD0AF}" srcOrd="2" destOrd="0" parTransId="{E01FFD4D-957E-4CE7-B008-40C70FF4411A}" sibTransId="{749DC06C-CDAF-4FCF-B1C5-C0561239E359}"/>
    <dgm:cxn modelId="{9B3D21B0-7970-4A17-91BF-FB512CD3AB32}" type="presOf" srcId="{1411A4AD-556A-4409-9139-2494E38766E1}" destId="{3BB4EEC7-D01C-4159-A378-F788DE7C4943}" srcOrd="0" destOrd="0" presId="urn:microsoft.com/office/officeart/2009/layout/CircleArrowProcess"/>
    <dgm:cxn modelId="{35ADCCCC-626D-4466-BC9C-5071CDF59681}" type="presOf" srcId="{0B8EFB6C-37CE-4CE8-85AF-1BF01C0CE81E}" destId="{062E8C7F-D085-4823-91E7-CC19D0921FB2}" srcOrd="0" destOrd="0" presId="urn:microsoft.com/office/officeart/2009/layout/CircleArrowProcess"/>
    <dgm:cxn modelId="{975D663B-2123-481D-A15A-92FBA4A31D82}" type="presParOf" srcId="{3BB4EEC7-D01C-4159-A378-F788DE7C4943}" destId="{E713EEBF-92CD-4019-B103-0F6BC7463A50}" srcOrd="0" destOrd="0" presId="urn:microsoft.com/office/officeart/2009/layout/CircleArrowProcess"/>
    <dgm:cxn modelId="{9BD484FA-1C63-4A17-8F42-8508864F1A72}" type="presParOf" srcId="{E713EEBF-92CD-4019-B103-0F6BC7463A50}" destId="{695C0ADC-0090-4ABA-843D-0B1C0012A477}" srcOrd="0" destOrd="0" presId="urn:microsoft.com/office/officeart/2009/layout/CircleArrowProcess"/>
    <dgm:cxn modelId="{1976F8E3-79FC-42FD-AC14-45DA9339478D}" type="presParOf" srcId="{3BB4EEC7-D01C-4159-A378-F788DE7C4943}" destId="{062E8C7F-D085-4823-91E7-CC19D0921FB2}" srcOrd="1" destOrd="0" presId="urn:microsoft.com/office/officeart/2009/layout/CircleArrowProcess"/>
    <dgm:cxn modelId="{9AE0EFD1-11B8-4AF2-98CD-8796EAC7A6A4}" type="presParOf" srcId="{3BB4EEC7-D01C-4159-A378-F788DE7C4943}" destId="{8D9EC5E9-3FFA-4E14-931A-7C16DC304803}" srcOrd="2" destOrd="0" presId="urn:microsoft.com/office/officeart/2009/layout/CircleArrowProcess"/>
    <dgm:cxn modelId="{B84368CC-97FF-459A-9E5C-3DD631B30241}" type="presParOf" srcId="{8D9EC5E9-3FFA-4E14-931A-7C16DC304803}" destId="{27E92D37-320D-4B55-8A83-7C4F453F67B7}" srcOrd="0" destOrd="0" presId="urn:microsoft.com/office/officeart/2009/layout/CircleArrowProcess"/>
    <dgm:cxn modelId="{826AAE8F-24A7-406F-975E-DFF707C0BB5E}" type="presParOf" srcId="{3BB4EEC7-D01C-4159-A378-F788DE7C4943}" destId="{F264AECA-B2C5-4CC8-A317-1722DC15A6A9}" srcOrd="3" destOrd="0" presId="urn:microsoft.com/office/officeart/2009/layout/CircleArrowProcess"/>
    <dgm:cxn modelId="{4C7E9C4C-75D5-4146-94A2-9F109E3CD7F5}" type="presParOf" srcId="{3BB4EEC7-D01C-4159-A378-F788DE7C4943}" destId="{6E17433B-AB3E-4977-B56B-B86327434CF3}" srcOrd="4" destOrd="0" presId="urn:microsoft.com/office/officeart/2009/layout/CircleArrowProcess"/>
    <dgm:cxn modelId="{2152598C-885C-4C44-BD3E-DFC3DDA41324}" type="presParOf" srcId="{6E17433B-AB3E-4977-B56B-B86327434CF3}" destId="{1949E674-8C33-4855-A2AC-E3DC50B06329}" srcOrd="0" destOrd="0" presId="urn:microsoft.com/office/officeart/2009/layout/CircleArrowProcess"/>
    <dgm:cxn modelId="{ECF23DAA-737E-4410-82D2-E6F8D4D40E49}" type="presParOf" srcId="{3BB4EEC7-D01C-4159-A378-F788DE7C4943}" destId="{397268C9-BFE1-4810-AA6A-3FCBC0E92260}"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3AD9E9-0C82-457B-8F00-B903E52BE6D2}"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89C05A30-397B-40E1-9EA8-D13D832B2BB5}">
      <dgm:prSet phldrT="[Text]" custT="1"/>
      <dgm:spPr>
        <a:solidFill>
          <a:srgbClr val="92D050"/>
        </a:solidFill>
      </dgm:spPr>
      <dgm:t>
        <a:bodyPr/>
        <a:lstStyle/>
        <a:p>
          <a:r>
            <a:rPr lang="en-US" sz="2800" b="1" dirty="0">
              <a:solidFill>
                <a:schemeClr val="tx1"/>
              </a:solidFill>
            </a:rPr>
            <a:t>OPENING CASH &amp; CASH EQUIVALENTS </a:t>
          </a:r>
          <a:r>
            <a:rPr lang="en-US" sz="2800" b="1" strike="sngStrike" dirty="0">
              <a:solidFill>
                <a:schemeClr val="tx1"/>
              </a:solidFill>
            </a:rPr>
            <a:t>N</a:t>
          </a:r>
          <a:r>
            <a:rPr lang="en-US" sz="2800" b="1" dirty="0">
              <a:solidFill>
                <a:schemeClr val="tx1"/>
              </a:solidFill>
            </a:rPr>
            <a:t>41,631,640,640.90</a:t>
          </a:r>
          <a:endParaRPr lang="en-US" sz="2800" dirty="0"/>
        </a:p>
      </dgm:t>
    </dgm:pt>
    <dgm:pt modelId="{6BD32082-E689-4100-8E4D-3AB5A980A04E}" type="parTrans" cxnId="{E9FBB540-1254-4E5F-B6ED-2E48312A2F3B}">
      <dgm:prSet/>
      <dgm:spPr/>
      <dgm:t>
        <a:bodyPr/>
        <a:lstStyle/>
        <a:p>
          <a:endParaRPr lang="en-US"/>
        </a:p>
      </dgm:t>
    </dgm:pt>
    <dgm:pt modelId="{9A7184BA-1D82-4060-A76B-731315B6B163}" type="sibTrans" cxnId="{E9FBB540-1254-4E5F-B6ED-2E48312A2F3B}">
      <dgm:prSet/>
      <dgm:spPr/>
      <dgm:t>
        <a:bodyPr/>
        <a:lstStyle/>
        <a:p>
          <a:endParaRPr lang="en-US"/>
        </a:p>
      </dgm:t>
    </dgm:pt>
    <dgm:pt modelId="{D0A769D8-FF60-426E-93FE-7DF8CF797F00}">
      <dgm:prSet phldrT="[Text]"/>
      <dgm:spPr>
        <a:solidFill>
          <a:srgbClr val="00B0F0"/>
        </a:solidFill>
      </dgm:spPr>
      <dgm:t>
        <a:bodyPr/>
        <a:lstStyle/>
        <a:p>
          <a:r>
            <a:rPr lang="en-US" b="1" dirty="0">
              <a:solidFill>
                <a:schemeClr val="tx1"/>
              </a:solidFill>
            </a:rPr>
            <a:t>INTERNALLY GENERATED REVENUE </a:t>
          </a:r>
          <a:r>
            <a:rPr lang="en-US" b="1" strike="sngStrike" dirty="0">
              <a:solidFill>
                <a:schemeClr val="tx1"/>
              </a:solidFill>
            </a:rPr>
            <a:t>N</a:t>
          </a:r>
          <a:r>
            <a:rPr lang="en-US" b="1" dirty="0">
              <a:solidFill>
                <a:schemeClr val="tx1"/>
              </a:solidFill>
            </a:rPr>
            <a:t>210,248,909,826.51</a:t>
          </a:r>
          <a:endParaRPr lang="en-US" dirty="0"/>
        </a:p>
      </dgm:t>
    </dgm:pt>
    <dgm:pt modelId="{8BB58DD2-83A6-420D-AB71-E194E8D1302D}" type="parTrans" cxnId="{749FB2F6-96DB-4FD1-B31E-59E9072C7DB1}">
      <dgm:prSet/>
      <dgm:spPr/>
      <dgm:t>
        <a:bodyPr/>
        <a:lstStyle/>
        <a:p>
          <a:endParaRPr lang="en-US"/>
        </a:p>
      </dgm:t>
    </dgm:pt>
    <dgm:pt modelId="{9DC21925-A56E-41F3-801D-721B027A798A}" type="sibTrans" cxnId="{749FB2F6-96DB-4FD1-B31E-59E9072C7DB1}">
      <dgm:prSet/>
      <dgm:spPr/>
      <dgm:t>
        <a:bodyPr/>
        <a:lstStyle/>
        <a:p>
          <a:endParaRPr lang="en-US"/>
        </a:p>
      </dgm:t>
    </dgm:pt>
    <dgm:pt modelId="{DBE3D2FE-8053-470C-9B65-0E30AB1CBA31}">
      <dgm:prSet phldrT="[Text]"/>
      <dgm:spPr>
        <a:solidFill>
          <a:srgbClr val="FFC000"/>
        </a:solidFill>
      </dgm:spPr>
      <dgm:t>
        <a:bodyPr/>
        <a:lstStyle/>
        <a:p>
          <a:r>
            <a:rPr lang="en-US" b="1" dirty="0">
              <a:solidFill>
                <a:schemeClr val="tx1"/>
              </a:solidFill>
            </a:rPr>
            <a:t>EXCESS CRUDE/EXCHANGE GAIN/NNPC REFUND</a:t>
          </a:r>
          <a:endParaRPr lang="en-US" dirty="0"/>
        </a:p>
        <a:p>
          <a:r>
            <a:rPr lang="en-US" b="1" strike="sngStrike" dirty="0">
              <a:solidFill>
                <a:schemeClr val="tx1"/>
              </a:solidFill>
            </a:rPr>
            <a:t>N</a:t>
          </a:r>
          <a:r>
            <a:rPr lang="en-US" b="1" dirty="0">
              <a:solidFill>
                <a:schemeClr val="tx1"/>
              </a:solidFill>
            </a:rPr>
            <a:t>3,845,054,076.26</a:t>
          </a:r>
          <a:endParaRPr lang="en-US" dirty="0"/>
        </a:p>
      </dgm:t>
    </dgm:pt>
    <dgm:pt modelId="{BB6AA21C-C779-4068-8134-E5496E5DB365}" type="parTrans" cxnId="{A020CD39-F3FB-4038-A91D-C68BC5A16306}">
      <dgm:prSet/>
      <dgm:spPr/>
      <dgm:t>
        <a:bodyPr/>
        <a:lstStyle/>
        <a:p>
          <a:endParaRPr lang="en-US"/>
        </a:p>
      </dgm:t>
    </dgm:pt>
    <dgm:pt modelId="{71330519-E10E-4DC3-9541-28712CFC1277}" type="sibTrans" cxnId="{A020CD39-F3FB-4038-A91D-C68BC5A16306}">
      <dgm:prSet/>
      <dgm:spPr/>
      <dgm:t>
        <a:bodyPr/>
        <a:lstStyle/>
        <a:p>
          <a:endParaRPr lang="en-US"/>
        </a:p>
      </dgm:t>
    </dgm:pt>
    <dgm:pt modelId="{DF400ABA-F80B-4228-BF0A-B9890A2F1D48}">
      <dgm:prSet phldrT="[Text]"/>
      <dgm:spPr>
        <a:solidFill>
          <a:srgbClr val="00B0F0"/>
        </a:solidFill>
      </dgm:spPr>
      <dgm:t>
        <a:bodyPr/>
        <a:lstStyle/>
        <a:p>
          <a:r>
            <a:rPr lang="en-US" b="1" dirty="0">
              <a:solidFill>
                <a:schemeClr val="tx1"/>
              </a:solidFill>
            </a:rPr>
            <a:t>VALUE ADDED TAX </a:t>
          </a:r>
          <a:r>
            <a:rPr lang="en-US" b="1" strike="sngStrike" dirty="0">
              <a:solidFill>
                <a:schemeClr val="tx1"/>
              </a:solidFill>
            </a:rPr>
            <a:t>N</a:t>
          </a:r>
          <a:r>
            <a:rPr lang="en-US" b="1" dirty="0">
              <a:solidFill>
                <a:schemeClr val="tx1"/>
              </a:solidFill>
            </a:rPr>
            <a:t>37,422,406,721.33</a:t>
          </a:r>
          <a:endParaRPr lang="en-US" dirty="0"/>
        </a:p>
      </dgm:t>
    </dgm:pt>
    <dgm:pt modelId="{2E1A61F0-5764-424F-8E76-F3E90DE90340}" type="parTrans" cxnId="{213A75C3-1293-4F79-A13E-85C4AAA5E966}">
      <dgm:prSet/>
      <dgm:spPr/>
      <dgm:t>
        <a:bodyPr/>
        <a:lstStyle/>
        <a:p>
          <a:endParaRPr lang="en-US"/>
        </a:p>
      </dgm:t>
    </dgm:pt>
    <dgm:pt modelId="{BD321831-27D6-4336-92D5-E0E0508235BA}" type="sibTrans" cxnId="{213A75C3-1293-4F79-A13E-85C4AAA5E966}">
      <dgm:prSet/>
      <dgm:spPr/>
      <dgm:t>
        <a:bodyPr/>
        <a:lstStyle/>
        <a:p>
          <a:endParaRPr lang="en-US"/>
        </a:p>
      </dgm:t>
    </dgm:pt>
    <dgm:pt modelId="{96D12149-47B3-45AC-B27E-1CE98D80C27C}">
      <dgm:prSet phldrT="[Text]"/>
      <dgm:spPr>
        <a:solidFill>
          <a:schemeClr val="accent2">
            <a:lumMod val="40000"/>
            <a:lumOff val="60000"/>
          </a:schemeClr>
        </a:solidFill>
      </dgm:spPr>
      <dgm:t>
        <a:bodyPr/>
        <a:lstStyle/>
        <a:p>
          <a:r>
            <a:rPr lang="en-US" b="1" dirty="0">
              <a:solidFill>
                <a:schemeClr val="tx1"/>
              </a:solidFill>
            </a:rPr>
            <a:t>STATUTORY ALLOCATION </a:t>
          </a:r>
          <a:r>
            <a:rPr lang="en-US" b="1" strike="sngStrike" dirty="0">
              <a:solidFill>
                <a:schemeClr val="tx1"/>
              </a:solidFill>
            </a:rPr>
            <a:t>N</a:t>
          </a:r>
          <a:r>
            <a:rPr lang="en-US" b="1" dirty="0">
              <a:solidFill>
                <a:schemeClr val="tx1"/>
              </a:solidFill>
            </a:rPr>
            <a:t>50,730,566,593.86</a:t>
          </a:r>
          <a:endParaRPr lang="en-US" dirty="0"/>
        </a:p>
      </dgm:t>
    </dgm:pt>
    <dgm:pt modelId="{67FC406C-47F2-4925-AB5B-E1712FE21D50}" type="parTrans" cxnId="{759F20E8-DFDF-40FF-93E9-224FE019E3D7}">
      <dgm:prSet/>
      <dgm:spPr/>
      <dgm:t>
        <a:bodyPr/>
        <a:lstStyle/>
        <a:p>
          <a:endParaRPr lang="en-US"/>
        </a:p>
      </dgm:t>
    </dgm:pt>
    <dgm:pt modelId="{5C7DF49F-2F58-4337-9815-018C37E1F153}" type="sibTrans" cxnId="{759F20E8-DFDF-40FF-93E9-224FE019E3D7}">
      <dgm:prSet/>
      <dgm:spPr/>
      <dgm:t>
        <a:bodyPr/>
        <a:lstStyle/>
        <a:p>
          <a:endParaRPr lang="en-US"/>
        </a:p>
      </dgm:t>
    </dgm:pt>
    <dgm:pt modelId="{18EE313B-A809-475F-A86D-4C0E127A078C}">
      <dgm:prSet phldrT="[Text]"/>
      <dgm:spPr>
        <a:solidFill>
          <a:srgbClr val="92D050"/>
        </a:solidFill>
      </dgm:spPr>
      <dgm:t>
        <a:bodyPr/>
        <a:lstStyle/>
        <a:p>
          <a:r>
            <a:rPr lang="en-US" b="1" dirty="0">
              <a:solidFill>
                <a:schemeClr val="tx1"/>
              </a:solidFill>
            </a:rPr>
            <a:t>CAPITAL RECEIPTS</a:t>
          </a:r>
          <a:endParaRPr lang="en-US" dirty="0"/>
        </a:p>
        <a:p>
          <a:r>
            <a:rPr lang="en-US" b="1" strike="sngStrike" dirty="0">
              <a:solidFill>
                <a:schemeClr val="tx1"/>
              </a:solidFill>
            </a:rPr>
            <a:t>N</a:t>
          </a:r>
          <a:r>
            <a:rPr lang="en-US" b="1" dirty="0">
              <a:solidFill>
                <a:schemeClr val="tx1"/>
              </a:solidFill>
            </a:rPr>
            <a:t>128,372,116,588.72</a:t>
          </a:r>
          <a:endParaRPr lang="en-US" dirty="0"/>
        </a:p>
      </dgm:t>
    </dgm:pt>
    <dgm:pt modelId="{672CB246-F8F4-46DF-BC78-71D1B84050FE}" type="parTrans" cxnId="{90BF1230-3AC7-4945-B097-BC69548D79B2}">
      <dgm:prSet/>
      <dgm:spPr/>
      <dgm:t>
        <a:bodyPr/>
        <a:lstStyle/>
        <a:p>
          <a:endParaRPr lang="en-US"/>
        </a:p>
      </dgm:t>
    </dgm:pt>
    <dgm:pt modelId="{9D1B04C1-DAC8-4FDA-BDEF-38E3A9D0D3B4}" type="sibTrans" cxnId="{90BF1230-3AC7-4945-B097-BC69548D79B2}">
      <dgm:prSet/>
      <dgm:spPr/>
      <dgm:t>
        <a:bodyPr/>
        <a:lstStyle/>
        <a:p>
          <a:endParaRPr lang="en-US"/>
        </a:p>
      </dgm:t>
    </dgm:pt>
    <dgm:pt modelId="{D616132B-1F7C-4BA1-8A8E-04CBF19B1838}" type="pres">
      <dgm:prSet presAssocID="{1E3AD9E9-0C82-457B-8F00-B903E52BE6D2}" presName="Name0" presStyleCnt="0">
        <dgm:presLayoutVars>
          <dgm:chPref val="1"/>
          <dgm:dir/>
          <dgm:animOne val="branch"/>
          <dgm:animLvl val="lvl"/>
          <dgm:resizeHandles/>
        </dgm:presLayoutVars>
      </dgm:prSet>
      <dgm:spPr/>
    </dgm:pt>
    <dgm:pt modelId="{73FD6D8C-B7CE-42B4-A9AE-57AEC5E9A188}" type="pres">
      <dgm:prSet presAssocID="{89C05A30-397B-40E1-9EA8-D13D832B2BB5}" presName="vertOne" presStyleCnt="0"/>
      <dgm:spPr/>
    </dgm:pt>
    <dgm:pt modelId="{AF0A74BF-B083-4CBD-8027-6FFDF1C681BE}" type="pres">
      <dgm:prSet presAssocID="{89C05A30-397B-40E1-9EA8-D13D832B2BB5}" presName="txOne" presStyleLbl="node0" presStyleIdx="0" presStyleCnt="1" custScaleX="100023" custScaleY="101162" custLinFactY="-3258" custLinFactNeighborX="-527" custLinFactNeighborY="-100000">
        <dgm:presLayoutVars>
          <dgm:chPref val="3"/>
        </dgm:presLayoutVars>
      </dgm:prSet>
      <dgm:spPr/>
    </dgm:pt>
    <dgm:pt modelId="{E1D5ED00-C2B2-4544-A730-88239B9264D3}" type="pres">
      <dgm:prSet presAssocID="{89C05A30-397B-40E1-9EA8-D13D832B2BB5}" presName="parTransOne" presStyleCnt="0"/>
      <dgm:spPr/>
    </dgm:pt>
    <dgm:pt modelId="{550A2A93-528C-42F4-BBBF-DB513380A6AB}" type="pres">
      <dgm:prSet presAssocID="{89C05A30-397B-40E1-9EA8-D13D832B2BB5}" presName="horzOne" presStyleCnt="0"/>
      <dgm:spPr/>
    </dgm:pt>
    <dgm:pt modelId="{6DDE888B-4D2C-4092-BDCF-754777C03163}" type="pres">
      <dgm:prSet presAssocID="{D0A769D8-FF60-426E-93FE-7DF8CF797F00}" presName="vertTwo" presStyleCnt="0"/>
      <dgm:spPr/>
    </dgm:pt>
    <dgm:pt modelId="{3297B171-FCB7-4486-909B-6791672FFFC1}" type="pres">
      <dgm:prSet presAssocID="{D0A769D8-FF60-426E-93FE-7DF8CF797F00}" presName="txTwo" presStyleLbl="node2" presStyleIdx="0" presStyleCnt="2">
        <dgm:presLayoutVars>
          <dgm:chPref val="3"/>
        </dgm:presLayoutVars>
      </dgm:prSet>
      <dgm:spPr/>
    </dgm:pt>
    <dgm:pt modelId="{B68612C4-11F4-4A38-85B8-37BED5AE53FA}" type="pres">
      <dgm:prSet presAssocID="{D0A769D8-FF60-426E-93FE-7DF8CF797F00}" presName="parTransTwo" presStyleCnt="0"/>
      <dgm:spPr/>
    </dgm:pt>
    <dgm:pt modelId="{A0847296-BB16-4B62-9400-757ED8C2D6E0}" type="pres">
      <dgm:prSet presAssocID="{D0A769D8-FF60-426E-93FE-7DF8CF797F00}" presName="horzTwo" presStyleCnt="0"/>
      <dgm:spPr/>
    </dgm:pt>
    <dgm:pt modelId="{76213F01-5FC7-4183-A24D-DBAA43A88C51}" type="pres">
      <dgm:prSet presAssocID="{DBE3D2FE-8053-470C-9B65-0E30AB1CBA31}" presName="vertThree" presStyleCnt="0"/>
      <dgm:spPr/>
    </dgm:pt>
    <dgm:pt modelId="{78D3FE73-BB12-44B4-B545-C38CB9823889}" type="pres">
      <dgm:prSet presAssocID="{DBE3D2FE-8053-470C-9B65-0E30AB1CBA31}" presName="txThree" presStyleLbl="node3" presStyleIdx="0" presStyleCnt="3">
        <dgm:presLayoutVars>
          <dgm:chPref val="3"/>
        </dgm:presLayoutVars>
      </dgm:prSet>
      <dgm:spPr/>
    </dgm:pt>
    <dgm:pt modelId="{43BF86F6-B9A6-438C-949B-732387A78EA9}" type="pres">
      <dgm:prSet presAssocID="{DBE3D2FE-8053-470C-9B65-0E30AB1CBA31}" presName="horzThree" presStyleCnt="0"/>
      <dgm:spPr/>
    </dgm:pt>
    <dgm:pt modelId="{3008D964-7FB2-4E64-AFDD-3A8B40A821B7}" type="pres">
      <dgm:prSet presAssocID="{71330519-E10E-4DC3-9541-28712CFC1277}" presName="sibSpaceThree" presStyleCnt="0"/>
      <dgm:spPr/>
    </dgm:pt>
    <dgm:pt modelId="{10629A07-8B35-4D66-8574-EF63643C5C8D}" type="pres">
      <dgm:prSet presAssocID="{DF400ABA-F80B-4228-BF0A-B9890A2F1D48}" presName="vertThree" presStyleCnt="0"/>
      <dgm:spPr/>
    </dgm:pt>
    <dgm:pt modelId="{E4ACED17-A935-45A6-B186-92425538E7E2}" type="pres">
      <dgm:prSet presAssocID="{DF400ABA-F80B-4228-BF0A-B9890A2F1D48}" presName="txThree" presStyleLbl="node3" presStyleIdx="1" presStyleCnt="3">
        <dgm:presLayoutVars>
          <dgm:chPref val="3"/>
        </dgm:presLayoutVars>
      </dgm:prSet>
      <dgm:spPr/>
    </dgm:pt>
    <dgm:pt modelId="{919F6562-D585-4BE5-AEDD-15661E2B6F52}" type="pres">
      <dgm:prSet presAssocID="{DF400ABA-F80B-4228-BF0A-B9890A2F1D48}" presName="horzThree" presStyleCnt="0"/>
      <dgm:spPr/>
    </dgm:pt>
    <dgm:pt modelId="{D5E95799-4889-4187-851E-DEBC30CEC923}" type="pres">
      <dgm:prSet presAssocID="{9DC21925-A56E-41F3-801D-721B027A798A}" presName="sibSpaceTwo" presStyleCnt="0"/>
      <dgm:spPr/>
    </dgm:pt>
    <dgm:pt modelId="{98CCA5A2-4D19-407B-AE49-2D743243AEC9}" type="pres">
      <dgm:prSet presAssocID="{96D12149-47B3-45AC-B27E-1CE98D80C27C}" presName="vertTwo" presStyleCnt="0"/>
      <dgm:spPr/>
    </dgm:pt>
    <dgm:pt modelId="{47424A19-FC32-485B-B07A-A04BA3872550}" type="pres">
      <dgm:prSet presAssocID="{96D12149-47B3-45AC-B27E-1CE98D80C27C}" presName="txTwo" presStyleLbl="node2" presStyleIdx="1" presStyleCnt="2">
        <dgm:presLayoutVars>
          <dgm:chPref val="3"/>
        </dgm:presLayoutVars>
      </dgm:prSet>
      <dgm:spPr/>
    </dgm:pt>
    <dgm:pt modelId="{1058D994-8C24-43B3-9667-7292052AB077}" type="pres">
      <dgm:prSet presAssocID="{96D12149-47B3-45AC-B27E-1CE98D80C27C}" presName="parTransTwo" presStyleCnt="0"/>
      <dgm:spPr/>
    </dgm:pt>
    <dgm:pt modelId="{A2EC93F7-B77F-416E-9D7D-B7CDEB3A32F2}" type="pres">
      <dgm:prSet presAssocID="{96D12149-47B3-45AC-B27E-1CE98D80C27C}" presName="horzTwo" presStyleCnt="0"/>
      <dgm:spPr/>
    </dgm:pt>
    <dgm:pt modelId="{7F06FDB4-9EDE-4257-84AD-FA8DAE66A54C}" type="pres">
      <dgm:prSet presAssocID="{18EE313B-A809-475F-A86D-4C0E127A078C}" presName="vertThree" presStyleCnt="0"/>
      <dgm:spPr/>
    </dgm:pt>
    <dgm:pt modelId="{B4A9C856-A78D-4518-9901-5DE973EF8D89}" type="pres">
      <dgm:prSet presAssocID="{18EE313B-A809-475F-A86D-4C0E127A078C}" presName="txThree" presStyleLbl="node3" presStyleIdx="2" presStyleCnt="3" custLinFactNeighborX="-151" custLinFactNeighborY="47">
        <dgm:presLayoutVars>
          <dgm:chPref val="3"/>
        </dgm:presLayoutVars>
      </dgm:prSet>
      <dgm:spPr/>
    </dgm:pt>
    <dgm:pt modelId="{E3C70A9D-7FE7-4897-8F75-1A5EA380EE76}" type="pres">
      <dgm:prSet presAssocID="{18EE313B-A809-475F-A86D-4C0E127A078C}" presName="horzThree" presStyleCnt="0"/>
      <dgm:spPr/>
    </dgm:pt>
  </dgm:ptLst>
  <dgm:cxnLst>
    <dgm:cxn modelId="{CDF0A70B-C753-42E0-A435-4538119CD3AD}" type="presOf" srcId="{1E3AD9E9-0C82-457B-8F00-B903E52BE6D2}" destId="{D616132B-1F7C-4BA1-8A8E-04CBF19B1838}" srcOrd="0" destOrd="0" presId="urn:microsoft.com/office/officeart/2005/8/layout/hierarchy4"/>
    <dgm:cxn modelId="{90BF1230-3AC7-4945-B097-BC69548D79B2}" srcId="{96D12149-47B3-45AC-B27E-1CE98D80C27C}" destId="{18EE313B-A809-475F-A86D-4C0E127A078C}" srcOrd="0" destOrd="0" parTransId="{672CB246-F8F4-46DF-BC78-71D1B84050FE}" sibTransId="{9D1B04C1-DAC8-4FDA-BDEF-38E3A9D0D3B4}"/>
    <dgm:cxn modelId="{A020CD39-F3FB-4038-A91D-C68BC5A16306}" srcId="{D0A769D8-FF60-426E-93FE-7DF8CF797F00}" destId="{DBE3D2FE-8053-470C-9B65-0E30AB1CBA31}" srcOrd="0" destOrd="0" parTransId="{BB6AA21C-C779-4068-8134-E5496E5DB365}" sibTransId="{71330519-E10E-4DC3-9541-28712CFC1277}"/>
    <dgm:cxn modelId="{D349E83E-D601-48A1-A73E-4DF465922ED7}" type="presOf" srcId="{96D12149-47B3-45AC-B27E-1CE98D80C27C}" destId="{47424A19-FC32-485B-B07A-A04BA3872550}" srcOrd="0" destOrd="0" presId="urn:microsoft.com/office/officeart/2005/8/layout/hierarchy4"/>
    <dgm:cxn modelId="{E9FBB540-1254-4E5F-B6ED-2E48312A2F3B}" srcId="{1E3AD9E9-0C82-457B-8F00-B903E52BE6D2}" destId="{89C05A30-397B-40E1-9EA8-D13D832B2BB5}" srcOrd="0" destOrd="0" parTransId="{6BD32082-E689-4100-8E4D-3AB5A980A04E}" sibTransId="{9A7184BA-1D82-4060-A76B-731315B6B163}"/>
    <dgm:cxn modelId="{F952B99E-A873-429A-BC22-405E1B545CF3}" type="presOf" srcId="{89C05A30-397B-40E1-9EA8-D13D832B2BB5}" destId="{AF0A74BF-B083-4CBD-8027-6FFDF1C681BE}" srcOrd="0" destOrd="0" presId="urn:microsoft.com/office/officeart/2005/8/layout/hierarchy4"/>
    <dgm:cxn modelId="{BE2EACA7-1FD8-4D13-A0C2-812871B3D48A}" type="presOf" srcId="{18EE313B-A809-475F-A86D-4C0E127A078C}" destId="{B4A9C856-A78D-4518-9901-5DE973EF8D89}" srcOrd="0" destOrd="0" presId="urn:microsoft.com/office/officeart/2005/8/layout/hierarchy4"/>
    <dgm:cxn modelId="{E1F915B7-A27B-431C-8AE0-4F4F25FA8103}" type="presOf" srcId="{DBE3D2FE-8053-470C-9B65-0E30AB1CBA31}" destId="{78D3FE73-BB12-44B4-B545-C38CB9823889}" srcOrd="0" destOrd="0" presId="urn:microsoft.com/office/officeart/2005/8/layout/hierarchy4"/>
    <dgm:cxn modelId="{213A75C3-1293-4F79-A13E-85C4AAA5E966}" srcId="{D0A769D8-FF60-426E-93FE-7DF8CF797F00}" destId="{DF400ABA-F80B-4228-BF0A-B9890A2F1D48}" srcOrd="1" destOrd="0" parTransId="{2E1A61F0-5764-424F-8E76-F3E90DE90340}" sibTransId="{BD321831-27D6-4336-92D5-E0E0508235BA}"/>
    <dgm:cxn modelId="{B43332CD-F97F-4242-A8BF-D05E89FF0710}" type="presOf" srcId="{DF400ABA-F80B-4228-BF0A-B9890A2F1D48}" destId="{E4ACED17-A935-45A6-B186-92425538E7E2}" srcOrd="0" destOrd="0" presId="urn:microsoft.com/office/officeart/2005/8/layout/hierarchy4"/>
    <dgm:cxn modelId="{7308EFDB-39CD-41E8-8598-CA4E58C11014}" type="presOf" srcId="{D0A769D8-FF60-426E-93FE-7DF8CF797F00}" destId="{3297B171-FCB7-4486-909B-6791672FFFC1}" srcOrd="0" destOrd="0" presId="urn:microsoft.com/office/officeart/2005/8/layout/hierarchy4"/>
    <dgm:cxn modelId="{759F20E8-DFDF-40FF-93E9-224FE019E3D7}" srcId="{89C05A30-397B-40E1-9EA8-D13D832B2BB5}" destId="{96D12149-47B3-45AC-B27E-1CE98D80C27C}" srcOrd="1" destOrd="0" parTransId="{67FC406C-47F2-4925-AB5B-E1712FE21D50}" sibTransId="{5C7DF49F-2F58-4337-9815-018C37E1F153}"/>
    <dgm:cxn modelId="{749FB2F6-96DB-4FD1-B31E-59E9072C7DB1}" srcId="{89C05A30-397B-40E1-9EA8-D13D832B2BB5}" destId="{D0A769D8-FF60-426E-93FE-7DF8CF797F00}" srcOrd="0" destOrd="0" parTransId="{8BB58DD2-83A6-420D-AB71-E194E8D1302D}" sibTransId="{9DC21925-A56E-41F3-801D-721B027A798A}"/>
    <dgm:cxn modelId="{152FDD36-5A60-4F8A-B75B-7F4B88DC8947}" type="presParOf" srcId="{D616132B-1F7C-4BA1-8A8E-04CBF19B1838}" destId="{73FD6D8C-B7CE-42B4-A9AE-57AEC5E9A188}" srcOrd="0" destOrd="0" presId="urn:microsoft.com/office/officeart/2005/8/layout/hierarchy4"/>
    <dgm:cxn modelId="{4BAEB178-62FA-4B58-A514-96BA72BF0E23}" type="presParOf" srcId="{73FD6D8C-B7CE-42B4-A9AE-57AEC5E9A188}" destId="{AF0A74BF-B083-4CBD-8027-6FFDF1C681BE}" srcOrd="0" destOrd="0" presId="urn:microsoft.com/office/officeart/2005/8/layout/hierarchy4"/>
    <dgm:cxn modelId="{1D6B0D43-4BB5-448D-954C-EC12D642B239}" type="presParOf" srcId="{73FD6D8C-B7CE-42B4-A9AE-57AEC5E9A188}" destId="{E1D5ED00-C2B2-4544-A730-88239B9264D3}" srcOrd="1" destOrd="0" presId="urn:microsoft.com/office/officeart/2005/8/layout/hierarchy4"/>
    <dgm:cxn modelId="{207E72BC-6A47-480F-9777-CB6DA91BE361}" type="presParOf" srcId="{73FD6D8C-B7CE-42B4-A9AE-57AEC5E9A188}" destId="{550A2A93-528C-42F4-BBBF-DB513380A6AB}" srcOrd="2" destOrd="0" presId="urn:microsoft.com/office/officeart/2005/8/layout/hierarchy4"/>
    <dgm:cxn modelId="{61F3E1C6-7CE2-499D-AD5B-B5DD5EA89AF1}" type="presParOf" srcId="{550A2A93-528C-42F4-BBBF-DB513380A6AB}" destId="{6DDE888B-4D2C-4092-BDCF-754777C03163}" srcOrd="0" destOrd="0" presId="urn:microsoft.com/office/officeart/2005/8/layout/hierarchy4"/>
    <dgm:cxn modelId="{F03F5B2D-57E9-420F-8713-110FD5825743}" type="presParOf" srcId="{6DDE888B-4D2C-4092-BDCF-754777C03163}" destId="{3297B171-FCB7-4486-909B-6791672FFFC1}" srcOrd="0" destOrd="0" presId="urn:microsoft.com/office/officeart/2005/8/layout/hierarchy4"/>
    <dgm:cxn modelId="{355D5294-2E8C-4A64-BC6D-98F7395C92CD}" type="presParOf" srcId="{6DDE888B-4D2C-4092-BDCF-754777C03163}" destId="{B68612C4-11F4-4A38-85B8-37BED5AE53FA}" srcOrd="1" destOrd="0" presId="urn:microsoft.com/office/officeart/2005/8/layout/hierarchy4"/>
    <dgm:cxn modelId="{C7DF9A34-04B1-43CD-839E-50F089C1611E}" type="presParOf" srcId="{6DDE888B-4D2C-4092-BDCF-754777C03163}" destId="{A0847296-BB16-4B62-9400-757ED8C2D6E0}" srcOrd="2" destOrd="0" presId="urn:microsoft.com/office/officeart/2005/8/layout/hierarchy4"/>
    <dgm:cxn modelId="{DCC49CB0-8029-45BC-8793-E52A03799F16}" type="presParOf" srcId="{A0847296-BB16-4B62-9400-757ED8C2D6E0}" destId="{76213F01-5FC7-4183-A24D-DBAA43A88C51}" srcOrd="0" destOrd="0" presId="urn:microsoft.com/office/officeart/2005/8/layout/hierarchy4"/>
    <dgm:cxn modelId="{E2EC49B1-F5A2-4F39-8065-F57031D5CDFD}" type="presParOf" srcId="{76213F01-5FC7-4183-A24D-DBAA43A88C51}" destId="{78D3FE73-BB12-44B4-B545-C38CB9823889}" srcOrd="0" destOrd="0" presId="urn:microsoft.com/office/officeart/2005/8/layout/hierarchy4"/>
    <dgm:cxn modelId="{08418B91-919A-460D-AB12-E637F5563E68}" type="presParOf" srcId="{76213F01-5FC7-4183-A24D-DBAA43A88C51}" destId="{43BF86F6-B9A6-438C-949B-732387A78EA9}" srcOrd="1" destOrd="0" presId="urn:microsoft.com/office/officeart/2005/8/layout/hierarchy4"/>
    <dgm:cxn modelId="{D4128259-2A11-4794-9393-537BD09FB001}" type="presParOf" srcId="{A0847296-BB16-4B62-9400-757ED8C2D6E0}" destId="{3008D964-7FB2-4E64-AFDD-3A8B40A821B7}" srcOrd="1" destOrd="0" presId="urn:microsoft.com/office/officeart/2005/8/layout/hierarchy4"/>
    <dgm:cxn modelId="{063CBBD1-F452-48EA-ACAD-8A1E7B8D37E9}" type="presParOf" srcId="{A0847296-BB16-4B62-9400-757ED8C2D6E0}" destId="{10629A07-8B35-4D66-8574-EF63643C5C8D}" srcOrd="2" destOrd="0" presId="urn:microsoft.com/office/officeart/2005/8/layout/hierarchy4"/>
    <dgm:cxn modelId="{8AFCCC17-30B1-457F-97CA-5FB9549CA930}" type="presParOf" srcId="{10629A07-8B35-4D66-8574-EF63643C5C8D}" destId="{E4ACED17-A935-45A6-B186-92425538E7E2}" srcOrd="0" destOrd="0" presId="urn:microsoft.com/office/officeart/2005/8/layout/hierarchy4"/>
    <dgm:cxn modelId="{F99C2B8C-8DE3-49E0-9139-F0E820241775}" type="presParOf" srcId="{10629A07-8B35-4D66-8574-EF63643C5C8D}" destId="{919F6562-D585-4BE5-AEDD-15661E2B6F52}" srcOrd="1" destOrd="0" presId="urn:microsoft.com/office/officeart/2005/8/layout/hierarchy4"/>
    <dgm:cxn modelId="{A3A2FF65-9021-4586-9AF2-179408DB2ADE}" type="presParOf" srcId="{550A2A93-528C-42F4-BBBF-DB513380A6AB}" destId="{D5E95799-4889-4187-851E-DEBC30CEC923}" srcOrd="1" destOrd="0" presId="urn:microsoft.com/office/officeart/2005/8/layout/hierarchy4"/>
    <dgm:cxn modelId="{48FE4FCB-A7C9-4AFF-A968-4A80A6DE62EC}" type="presParOf" srcId="{550A2A93-528C-42F4-BBBF-DB513380A6AB}" destId="{98CCA5A2-4D19-407B-AE49-2D743243AEC9}" srcOrd="2" destOrd="0" presId="urn:microsoft.com/office/officeart/2005/8/layout/hierarchy4"/>
    <dgm:cxn modelId="{156CA7B6-CE2D-4513-80D2-FF84C2D46FDB}" type="presParOf" srcId="{98CCA5A2-4D19-407B-AE49-2D743243AEC9}" destId="{47424A19-FC32-485B-B07A-A04BA3872550}" srcOrd="0" destOrd="0" presId="urn:microsoft.com/office/officeart/2005/8/layout/hierarchy4"/>
    <dgm:cxn modelId="{F7C62C81-47B0-4E0B-82EF-F918C2B782DF}" type="presParOf" srcId="{98CCA5A2-4D19-407B-AE49-2D743243AEC9}" destId="{1058D994-8C24-43B3-9667-7292052AB077}" srcOrd="1" destOrd="0" presId="urn:microsoft.com/office/officeart/2005/8/layout/hierarchy4"/>
    <dgm:cxn modelId="{88569B05-1FEA-42A1-9E39-C4321A00EDEA}" type="presParOf" srcId="{98CCA5A2-4D19-407B-AE49-2D743243AEC9}" destId="{A2EC93F7-B77F-416E-9D7D-B7CDEB3A32F2}" srcOrd="2" destOrd="0" presId="urn:microsoft.com/office/officeart/2005/8/layout/hierarchy4"/>
    <dgm:cxn modelId="{A9C8F721-59D3-462C-8B8D-C1FE9DDB618A}" type="presParOf" srcId="{A2EC93F7-B77F-416E-9D7D-B7CDEB3A32F2}" destId="{7F06FDB4-9EDE-4257-84AD-FA8DAE66A54C}" srcOrd="0" destOrd="0" presId="urn:microsoft.com/office/officeart/2005/8/layout/hierarchy4"/>
    <dgm:cxn modelId="{F5EE973D-5508-403E-A4EA-058CFB457C2F}" type="presParOf" srcId="{7F06FDB4-9EDE-4257-84AD-FA8DAE66A54C}" destId="{B4A9C856-A78D-4518-9901-5DE973EF8D89}" srcOrd="0" destOrd="0" presId="urn:microsoft.com/office/officeart/2005/8/layout/hierarchy4"/>
    <dgm:cxn modelId="{7520593F-CC3E-4375-81D6-39C13C9E450D}" type="presParOf" srcId="{7F06FDB4-9EDE-4257-84AD-FA8DAE66A54C}" destId="{E3C70A9D-7FE7-4897-8F75-1A5EA380EE76}" srcOrd="1" destOrd="0" presId="urn:microsoft.com/office/officeart/2005/8/layout/hierarchy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811E80-553F-4798-9F70-E0D3849AB380}" type="doc">
      <dgm:prSet loTypeId="urn:microsoft.com/office/officeart/2005/8/layout/target1" loCatId="relationship" qsTypeId="urn:microsoft.com/office/officeart/2005/8/quickstyle/simple2" qsCatId="simple" csTypeId="urn:microsoft.com/office/officeart/2005/8/colors/accent1_2" csCatId="accent1" phldr="1"/>
      <dgm:spPr/>
    </dgm:pt>
    <dgm:pt modelId="{97298119-1992-435A-B474-57AE775EFCA1}">
      <dgm:prSet phldrT="[Text]"/>
      <dgm:spPr>
        <a:solidFill>
          <a:srgbClr val="FFC000"/>
        </a:solidFill>
      </dgm:spPr>
      <dgm:t>
        <a:bodyPr/>
        <a:lstStyle/>
        <a:p>
          <a:r>
            <a:rPr lang="en-US" dirty="0"/>
            <a:t>TOTAL EXPENDITURE  N472.25B</a:t>
          </a:r>
        </a:p>
      </dgm:t>
    </dgm:pt>
    <dgm:pt modelId="{412E378F-F1AA-4B80-A5FD-87C5B08BC7D5}" type="parTrans" cxnId="{17AFCFE4-33EB-4A95-B49A-5108A3FA51E7}">
      <dgm:prSet/>
      <dgm:spPr/>
      <dgm:t>
        <a:bodyPr/>
        <a:lstStyle/>
        <a:p>
          <a:endParaRPr lang="en-US"/>
        </a:p>
      </dgm:t>
    </dgm:pt>
    <dgm:pt modelId="{4CEA5B9A-952D-4B07-83A4-CB8F6740EE68}" type="sibTrans" cxnId="{17AFCFE4-33EB-4A95-B49A-5108A3FA51E7}">
      <dgm:prSet/>
      <dgm:spPr/>
      <dgm:t>
        <a:bodyPr/>
        <a:lstStyle/>
        <a:p>
          <a:endParaRPr lang="en-US"/>
        </a:p>
      </dgm:t>
    </dgm:pt>
    <dgm:pt modelId="{E4A4301C-2B71-49CF-BAE3-CA06D481E67B}">
      <dgm:prSet phldrT="[Text]"/>
      <dgm:spPr>
        <a:solidFill>
          <a:schemeClr val="accent6"/>
        </a:solidFill>
      </dgm:spPr>
      <dgm:t>
        <a:bodyPr/>
        <a:lstStyle/>
        <a:p>
          <a:r>
            <a:rPr lang="en-US" dirty="0"/>
            <a:t>PERSONNEL COST N100.98B</a:t>
          </a:r>
        </a:p>
      </dgm:t>
    </dgm:pt>
    <dgm:pt modelId="{F1144648-EE35-41B0-B664-04E4588AA154}" type="parTrans" cxnId="{78305D3B-FCA1-4819-81E8-61722738BF81}">
      <dgm:prSet/>
      <dgm:spPr/>
      <dgm:t>
        <a:bodyPr/>
        <a:lstStyle/>
        <a:p>
          <a:endParaRPr lang="en-US"/>
        </a:p>
      </dgm:t>
    </dgm:pt>
    <dgm:pt modelId="{196D55B2-3DA5-4D7D-98C7-8655C0ACB998}" type="sibTrans" cxnId="{78305D3B-FCA1-4819-81E8-61722738BF81}">
      <dgm:prSet/>
      <dgm:spPr/>
      <dgm:t>
        <a:bodyPr/>
        <a:lstStyle/>
        <a:p>
          <a:endParaRPr lang="en-US"/>
        </a:p>
      </dgm:t>
    </dgm:pt>
    <dgm:pt modelId="{D8CD245B-963E-487A-B7F0-0F8278039A53}">
      <dgm:prSet phldrT="[Text]"/>
      <dgm:spPr>
        <a:solidFill>
          <a:srgbClr val="00B0F0"/>
        </a:solidFill>
      </dgm:spPr>
      <dgm:t>
        <a:bodyPr/>
        <a:lstStyle/>
        <a:p>
          <a:r>
            <a:rPr lang="en-US" dirty="0"/>
            <a:t>OVERHEAD COST N61.76B</a:t>
          </a:r>
        </a:p>
      </dgm:t>
    </dgm:pt>
    <dgm:pt modelId="{68CD43C7-D3EA-4D9C-91E8-7A09BADBEFE2}" type="parTrans" cxnId="{3E8A93AF-C4CA-4089-8C93-55E07B7793A6}">
      <dgm:prSet/>
      <dgm:spPr/>
      <dgm:t>
        <a:bodyPr/>
        <a:lstStyle/>
        <a:p>
          <a:endParaRPr lang="en-US"/>
        </a:p>
      </dgm:t>
    </dgm:pt>
    <dgm:pt modelId="{F5145053-5276-4772-8D2E-A823A3C1F04F}" type="sibTrans" cxnId="{3E8A93AF-C4CA-4089-8C93-55E07B7793A6}">
      <dgm:prSet/>
      <dgm:spPr/>
      <dgm:t>
        <a:bodyPr/>
        <a:lstStyle/>
        <a:p>
          <a:endParaRPr lang="en-US"/>
        </a:p>
      </dgm:t>
    </dgm:pt>
    <dgm:pt modelId="{EA7A6C3B-E69A-4608-A807-956ED6054977}">
      <dgm:prSet phldrT="[Text]"/>
      <dgm:spPr>
        <a:solidFill>
          <a:srgbClr val="FF0000"/>
        </a:solidFill>
      </dgm:spPr>
      <dgm:t>
        <a:bodyPr/>
        <a:lstStyle/>
        <a:p>
          <a:r>
            <a:rPr lang="en-US" dirty="0">
              <a:solidFill>
                <a:schemeClr val="bg1"/>
              </a:solidFill>
            </a:rPr>
            <a:t>PUBLIC DEBT CHARGES N39.90B</a:t>
          </a:r>
        </a:p>
      </dgm:t>
    </dgm:pt>
    <dgm:pt modelId="{B96DFA4F-1B25-4CEB-A0B0-F8B50EE75148}" type="parTrans" cxnId="{6B6048C0-98ED-43D8-AE02-752550AC481A}">
      <dgm:prSet/>
      <dgm:spPr/>
      <dgm:t>
        <a:bodyPr/>
        <a:lstStyle/>
        <a:p>
          <a:endParaRPr lang="en-US"/>
        </a:p>
      </dgm:t>
    </dgm:pt>
    <dgm:pt modelId="{B888D142-D313-4FDD-9FA5-8CA53C3D1F34}" type="sibTrans" cxnId="{6B6048C0-98ED-43D8-AE02-752550AC481A}">
      <dgm:prSet/>
      <dgm:spPr/>
      <dgm:t>
        <a:bodyPr/>
        <a:lstStyle/>
        <a:p>
          <a:endParaRPr lang="en-US"/>
        </a:p>
      </dgm:t>
    </dgm:pt>
    <dgm:pt modelId="{27EAD974-DAF9-45A0-9E18-C44345ADD6D0}">
      <dgm:prSet phldrT="[Text]"/>
      <dgm:spPr>
        <a:solidFill>
          <a:schemeClr val="accent6"/>
        </a:solidFill>
      </dgm:spPr>
      <dgm:t>
        <a:bodyPr/>
        <a:lstStyle/>
        <a:p>
          <a:r>
            <a:rPr lang="en-US" dirty="0"/>
            <a:t>CAPITAL EXPENDITURE N269.61B</a:t>
          </a:r>
        </a:p>
      </dgm:t>
    </dgm:pt>
    <dgm:pt modelId="{81D46703-C55C-47B3-8680-29DE7287B0AF}" type="parTrans" cxnId="{7439733C-6BF8-4803-9F60-32781BA64018}">
      <dgm:prSet/>
      <dgm:spPr/>
      <dgm:t>
        <a:bodyPr/>
        <a:lstStyle/>
        <a:p>
          <a:endParaRPr lang="en-US"/>
        </a:p>
      </dgm:t>
    </dgm:pt>
    <dgm:pt modelId="{1D1D9819-E3AD-4DA2-AB38-03CAD9F9383D}" type="sibTrans" cxnId="{7439733C-6BF8-4803-9F60-32781BA64018}">
      <dgm:prSet/>
      <dgm:spPr/>
      <dgm:t>
        <a:bodyPr/>
        <a:lstStyle/>
        <a:p>
          <a:endParaRPr lang="en-US"/>
        </a:p>
      </dgm:t>
    </dgm:pt>
    <dgm:pt modelId="{94B8E1F6-4D64-4E9D-A2E0-EA8E4E1CFDBB}" type="pres">
      <dgm:prSet presAssocID="{01811E80-553F-4798-9F70-E0D3849AB380}" presName="composite" presStyleCnt="0">
        <dgm:presLayoutVars>
          <dgm:chMax val="5"/>
          <dgm:dir/>
          <dgm:resizeHandles val="exact"/>
        </dgm:presLayoutVars>
      </dgm:prSet>
      <dgm:spPr/>
    </dgm:pt>
    <dgm:pt modelId="{C35EE72A-ECB0-49EC-ABB8-D686ADF15D03}" type="pres">
      <dgm:prSet presAssocID="{97298119-1992-435A-B474-57AE775EFCA1}" presName="circle1" presStyleLbl="lnNode1" presStyleIdx="0" presStyleCnt="5"/>
      <dgm:spPr/>
    </dgm:pt>
    <dgm:pt modelId="{7B7D161D-A50A-47A9-879A-BD712769243F}" type="pres">
      <dgm:prSet presAssocID="{97298119-1992-435A-B474-57AE775EFCA1}" presName="text1" presStyleLbl="revTx" presStyleIdx="0" presStyleCnt="5" custScaleY="96717">
        <dgm:presLayoutVars>
          <dgm:bulletEnabled val="1"/>
        </dgm:presLayoutVars>
      </dgm:prSet>
      <dgm:spPr/>
    </dgm:pt>
    <dgm:pt modelId="{EFD0A30B-637F-4544-A20B-5A6589F977BB}" type="pres">
      <dgm:prSet presAssocID="{97298119-1992-435A-B474-57AE775EFCA1}" presName="line1" presStyleLbl="callout" presStyleIdx="0" presStyleCnt="10"/>
      <dgm:spPr/>
    </dgm:pt>
    <dgm:pt modelId="{7DB94A00-8043-4BA3-8236-1558CE602E40}" type="pres">
      <dgm:prSet presAssocID="{97298119-1992-435A-B474-57AE775EFCA1}" presName="d1" presStyleLbl="callout" presStyleIdx="1" presStyleCnt="10"/>
      <dgm:spPr/>
    </dgm:pt>
    <dgm:pt modelId="{B5F70D84-33BC-48BE-A71C-EB1C8EDB52F2}" type="pres">
      <dgm:prSet presAssocID="{E4A4301C-2B71-49CF-BAE3-CA06D481E67B}" presName="circle2" presStyleLbl="lnNode1" presStyleIdx="1" presStyleCnt="5"/>
      <dgm:spPr>
        <a:blipFill rotWithShape="0">
          <a:blip xmlns:r="http://schemas.openxmlformats.org/officeDocument/2006/relationships" r:embed="rId1"/>
          <a:stretch>
            <a:fillRect/>
          </a:stretch>
        </a:blipFill>
      </dgm:spPr>
    </dgm:pt>
    <dgm:pt modelId="{A0B8D408-2C82-4FE0-8C0E-AC21B2BA3001}" type="pres">
      <dgm:prSet presAssocID="{E4A4301C-2B71-49CF-BAE3-CA06D481E67B}" presName="text2" presStyleLbl="revTx" presStyleIdx="1" presStyleCnt="5" custScaleY="78042" custLinFactNeighborX="0" custLinFactNeighborY="0">
        <dgm:presLayoutVars>
          <dgm:bulletEnabled val="1"/>
        </dgm:presLayoutVars>
      </dgm:prSet>
      <dgm:spPr/>
    </dgm:pt>
    <dgm:pt modelId="{62425726-81AC-4C10-B523-48D192FFAA99}" type="pres">
      <dgm:prSet presAssocID="{E4A4301C-2B71-49CF-BAE3-CA06D481E67B}" presName="line2" presStyleLbl="callout" presStyleIdx="2" presStyleCnt="10"/>
      <dgm:spPr/>
    </dgm:pt>
    <dgm:pt modelId="{2E02D60F-9079-4006-895B-C08C06792403}" type="pres">
      <dgm:prSet presAssocID="{E4A4301C-2B71-49CF-BAE3-CA06D481E67B}" presName="d2" presStyleLbl="callout" presStyleIdx="3" presStyleCnt="10"/>
      <dgm:spPr/>
    </dgm:pt>
    <dgm:pt modelId="{438ADDD6-124D-4BC2-9916-DDBC18951778}" type="pres">
      <dgm:prSet presAssocID="{D8CD245B-963E-487A-B7F0-0F8278039A53}" presName="circle3" presStyleLbl="lnNode1" presStyleIdx="2" presStyleCnt="5"/>
      <dgm:spPr/>
    </dgm:pt>
    <dgm:pt modelId="{5E8FB497-E58E-41D8-93EB-2BFB916C3B02}" type="pres">
      <dgm:prSet presAssocID="{D8CD245B-963E-487A-B7F0-0F8278039A53}" presName="text3" presStyleLbl="revTx" presStyleIdx="2" presStyleCnt="5" custScaleY="70324" custLinFactNeighborX="696" custLinFactNeighborY="-7886">
        <dgm:presLayoutVars>
          <dgm:bulletEnabled val="1"/>
        </dgm:presLayoutVars>
      </dgm:prSet>
      <dgm:spPr/>
    </dgm:pt>
    <dgm:pt modelId="{0A42C02B-EA70-492A-8C18-BBCAACE97B57}" type="pres">
      <dgm:prSet presAssocID="{D8CD245B-963E-487A-B7F0-0F8278039A53}" presName="line3" presStyleLbl="callout" presStyleIdx="4" presStyleCnt="10"/>
      <dgm:spPr/>
    </dgm:pt>
    <dgm:pt modelId="{C1A56510-9548-4F1B-BA74-ABF8AF1ECB58}" type="pres">
      <dgm:prSet presAssocID="{D8CD245B-963E-487A-B7F0-0F8278039A53}" presName="d3" presStyleLbl="callout" presStyleIdx="5" presStyleCnt="10"/>
      <dgm:spPr/>
    </dgm:pt>
    <dgm:pt modelId="{685A0E73-00C6-470C-AAFB-C0C716B239AD}" type="pres">
      <dgm:prSet presAssocID="{EA7A6C3B-E69A-4608-A807-956ED6054977}" presName="circle4" presStyleLbl="lnNode1" presStyleIdx="3" presStyleCnt="5" custLinFactNeighborX="1070" custLinFactNeighborY="-1070"/>
      <dgm:spPr/>
    </dgm:pt>
    <dgm:pt modelId="{FC0EC25D-CCDD-423C-83E7-1F15DD84CDFD}" type="pres">
      <dgm:prSet presAssocID="{EA7A6C3B-E69A-4608-A807-956ED6054977}" presName="text4" presStyleLbl="revTx" presStyleIdx="3" presStyleCnt="5" custLinFactNeighborX="0" custLinFactNeighborY="-10760">
        <dgm:presLayoutVars>
          <dgm:bulletEnabled val="1"/>
        </dgm:presLayoutVars>
      </dgm:prSet>
      <dgm:spPr/>
    </dgm:pt>
    <dgm:pt modelId="{FBF86D1E-C5D6-439A-B6D7-2AE901EB8454}" type="pres">
      <dgm:prSet presAssocID="{EA7A6C3B-E69A-4608-A807-956ED6054977}" presName="line4" presStyleLbl="callout" presStyleIdx="6" presStyleCnt="10"/>
      <dgm:spPr/>
    </dgm:pt>
    <dgm:pt modelId="{464CD654-E9C1-489A-A47D-054C91E3368A}" type="pres">
      <dgm:prSet presAssocID="{EA7A6C3B-E69A-4608-A807-956ED6054977}" presName="d4" presStyleLbl="callout" presStyleIdx="7" presStyleCnt="10"/>
      <dgm:spPr/>
    </dgm:pt>
    <dgm:pt modelId="{1226C032-B63C-44F6-8D29-D4BF79BEE7EE}" type="pres">
      <dgm:prSet presAssocID="{27EAD974-DAF9-45A0-9E18-C44345ADD6D0}" presName="circle5" presStyleLbl="lnNode1" presStyleIdx="4" presStyleCnt="5"/>
      <dgm:spPr/>
    </dgm:pt>
    <dgm:pt modelId="{52E7AA46-458D-41E1-B4A5-4FFE28BC5AC6}" type="pres">
      <dgm:prSet presAssocID="{27EAD974-DAF9-45A0-9E18-C44345ADD6D0}" presName="text5" presStyleLbl="revTx" presStyleIdx="4" presStyleCnt="5" custLinFactNeighborX="0" custLinFactNeighborY="6868">
        <dgm:presLayoutVars>
          <dgm:bulletEnabled val="1"/>
        </dgm:presLayoutVars>
      </dgm:prSet>
      <dgm:spPr/>
    </dgm:pt>
    <dgm:pt modelId="{88DDA4AB-8666-4D8E-8F12-FB36CA46A680}" type="pres">
      <dgm:prSet presAssocID="{27EAD974-DAF9-45A0-9E18-C44345ADD6D0}" presName="line5" presStyleLbl="callout" presStyleIdx="8" presStyleCnt="10"/>
      <dgm:spPr/>
    </dgm:pt>
    <dgm:pt modelId="{3DC6A416-DC7C-4BD0-B952-2DDBCD15B065}" type="pres">
      <dgm:prSet presAssocID="{27EAD974-DAF9-45A0-9E18-C44345ADD6D0}" presName="d5" presStyleLbl="callout" presStyleIdx="9" presStyleCnt="10"/>
      <dgm:spPr/>
    </dgm:pt>
  </dgm:ptLst>
  <dgm:cxnLst>
    <dgm:cxn modelId="{97204A01-D401-4AF3-A663-5850B470F2C3}" type="presOf" srcId="{01811E80-553F-4798-9F70-E0D3849AB380}" destId="{94B8E1F6-4D64-4E9D-A2E0-EA8E4E1CFDBB}" srcOrd="0" destOrd="0" presId="urn:microsoft.com/office/officeart/2005/8/layout/target1"/>
    <dgm:cxn modelId="{78305D3B-FCA1-4819-81E8-61722738BF81}" srcId="{01811E80-553F-4798-9F70-E0D3849AB380}" destId="{E4A4301C-2B71-49CF-BAE3-CA06D481E67B}" srcOrd="1" destOrd="0" parTransId="{F1144648-EE35-41B0-B664-04E4588AA154}" sibTransId="{196D55B2-3DA5-4D7D-98C7-8655C0ACB998}"/>
    <dgm:cxn modelId="{7439733C-6BF8-4803-9F60-32781BA64018}" srcId="{01811E80-553F-4798-9F70-E0D3849AB380}" destId="{27EAD974-DAF9-45A0-9E18-C44345ADD6D0}" srcOrd="4" destOrd="0" parTransId="{81D46703-C55C-47B3-8680-29DE7287B0AF}" sibTransId="{1D1D9819-E3AD-4DA2-AB38-03CAD9F9383D}"/>
    <dgm:cxn modelId="{0880D541-5853-4E42-9212-04FD0DD1E141}" type="presOf" srcId="{97298119-1992-435A-B474-57AE775EFCA1}" destId="{7B7D161D-A50A-47A9-879A-BD712769243F}" srcOrd="0" destOrd="0" presId="urn:microsoft.com/office/officeart/2005/8/layout/target1"/>
    <dgm:cxn modelId="{58290465-8A3E-4AAD-8C32-B5078C3E3CF7}" type="presOf" srcId="{27EAD974-DAF9-45A0-9E18-C44345ADD6D0}" destId="{52E7AA46-458D-41E1-B4A5-4FFE28BC5AC6}" srcOrd="0" destOrd="0" presId="urn:microsoft.com/office/officeart/2005/8/layout/target1"/>
    <dgm:cxn modelId="{C5572E47-552A-46DE-B2CD-5D6492553C83}" type="presOf" srcId="{EA7A6C3B-E69A-4608-A807-956ED6054977}" destId="{FC0EC25D-CCDD-423C-83E7-1F15DD84CDFD}" srcOrd="0" destOrd="0" presId="urn:microsoft.com/office/officeart/2005/8/layout/target1"/>
    <dgm:cxn modelId="{10452078-CA11-4363-892B-6505D44005CA}" type="presOf" srcId="{D8CD245B-963E-487A-B7F0-0F8278039A53}" destId="{5E8FB497-E58E-41D8-93EB-2BFB916C3B02}" srcOrd="0" destOrd="0" presId="urn:microsoft.com/office/officeart/2005/8/layout/target1"/>
    <dgm:cxn modelId="{3E8A93AF-C4CA-4089-8C93-55E07B7793A6}" srcId="{01811E80-553F-4798-9F70-E0D3849AB380}" destId="{D8CD245B-963E-487A-B7F0-0F8278039A53}" srcOrd="2" destOrd="0" parTransId="{68CD43C7-D3EA-4D9C-91E8-7A09BADBEFE2}" sibTransId="{F5145053-5276-4772-8D2E-A823A3C1F04F}"/>
    <dgm:cxn modelId="{6B6048C0-98ED-43D8-AE02-752550AC481A}" srcId="{01811E80-553F-4798-9F70-E0D3849AB380}" destId="{EA7A6C3B-E69A-4608-A807-956ED6054977}" srcOrd="3" destOrd="0" parTransId="{B96DFA4F-1B25-4CEB-A0B0-F8B50EE75148}" sibTransId="{B888D142-D313-4FDD-9FA5-8CA53C3D1F34}"/>
    <dgm:cxn modelId="{EA540EC4-0EEC-4CD1-8F46-0799232D04FA}" type="presOf" srcId="{E4A4301C-2B71-49CF-BAE3-CA06D481E67B}" destId="{A0B8D408-2C82-4FE0-8C0E-AC21B2BA3001}" srcOrd="0" destOrd="0" presId="urn:microsoft.com/office/officeart/2005/8/layout/target1"/>
    <dgm:cxn modelId="{17AFCFE4-33EB-4A95-B49A-5108A3FA51E7}" srcId="{01811E80-553F-4798-9F70-E0D3849AB380}" destId="{97298119-1992-435A-B474-57AE775EFCA1}" srcOrd="0" destOrd="0" parTransId="{412E378F-F1AA-4B80-A5FD-87C5B08BC7D5}" sibTransId="{4CEA5B9A-952D-4B07-83A4-CB8F6740EE68}"/>
    <dgm:cxn modelId="{D7C85A83-5D31-4714-A790-47240AC2EF6F}" type="presParOf" srcId="{94B8E1F6-4D64-4E9D-A2E0-EA8E4E1CFDBB}" destId="{C35EE72A-ECB0-49EC-ABB8-D686ADF15D03}" srcOrd="0" destOrd="0" presId="urn:microsoft.com/office/officeart/2005/8/layout/target1"/>
    <dgm:cxn modelId="{D94C0A43-D5ED-4427-9071-388EC7FAAADA}" type="presParOf" srcId="{94B8E1F6-4D64-4E9D-A2E0-EA8E4E1CFDBB}" destId="{7B7D161D-A50A-47A9-879A-BD712769243F}" srcOrd="1" destOrd="0" presId="urn:microsoft.com/office/officeart/2005/8/layout/target1"/>
    <dgm:cxn modelId="{1950746C-B523-4DFC-BE35-1B51F5BA4266}" type="presParOf" srcId="{94B8E1F6-4D64-4E9D-A2E0-EA8E4E1CFDBB}" destId="{EFD0A30B-637F-4544-A20B-5A6589F977BB}" srcOrd="2" destOrd="0" presId="urn:microsoft.com/office/officeart/2005/8/layout/target1"/>
    <dgm:cxn modelId="{90F600BD-A7D1-49AB-BEC1-A3A652DF5E87}" type="presParOf" srcId="{94B8E1F6-4D64-4E9D-A2E0-EA8E4E1CFDBB}" destId="{7DB94A00-8043-4BA3-8236-1558CE602E40}" srcOrd="3" destOrd="0" presId="urn:microsoft.com/office/officeart/2005/8/layout/target1"/>
    <dgm:cxn modelId="{65DFC395-C09B-4E57-9354-52B73685DB3E}" type="presParOf" srcId="{94B8E1F6-4D64-4E9D-A2E0-EA8E4E1CFDBB}" destId="{B5F70D84-33BC-48BE-A71C-EB1C8EDB52F2}" srcOrd="4" destOrd="0" presId="urn:microsoft.com/office/officeart/2005/8/layout/target1"/>
    <dgm:cxn modelId="{D0967E19-7A56-4794-95A1-8A7A89E150C7}" type="presParOf" srcId="{94B8E1F6-4D64-4E9D-A2E0-EA8E4E1CFDBB}" destId="{A0B8D408-2C82-4FE0-8C0E-AC21B2BA3001}" srcOrd="5" destOrd="0" presId="urn:microsoft.com/office/officeart/2005/8/layout/target1"/>
    <dgm:cxn modelId="{44E35B21-3437-4C72-B4F3-67EE2C5F8175}" type="presParOf" srcId="{94B8E1F6-4D64-4E9D-A2E0-EA8E4E1CFDBB}" destId="{62425726-81AC-4C10-B523-48D192FFAA99}" srcOrd="6" destOrd="0" presId="urn:microsoft.com/office/officeart/2005/8/layout/target1"/>
    <dgm:cxn modelId="{F93A7505-7E77-4BD9-A3C0-BDB117A8EB4D}" type="presParOf" srcId="{94B8E1F6-4D64-4E9D-A2E0-EA8E4E1CFDBB}" destId="{2E02D60F-9079-4006-895B-C08C06792403}" srcOrd="7" destOrd="0" presId="urn:microsoft.com/office/officeart/2005/8/layout/target1"/>
    <dgm:cxn modelId="{4ED4F6C8-FA1D-4C60-BB42-6480E5FD5B5C}" type="presParOf" srcId="{94B8E1F6-4D64-4E9D-A2E0-EA8E4E1CFDBB}" destId="{438ADDD6-124D-4BC2-9916-DDBC18951778}" srcOrd="8" destOrd="0" presId="urn:microsoft.com/office/officeart/2005/8/layout/target1"/>
    <dgm:cxn modelId="{00994920-B14D-4056-8BC1-A53315CE596B}" type="presParOf" srcId="{94B8E1F6-4D64-4E9D-A2E0-EA8E4E1CFDBB}" destId="{5E8FB497-E58E-41D8-93EB-2BFB916C3B02}" srcOrd="9" destOrd="0" presId="urn:microsoft.com/office/officeart/2005/8/layout/target1"/>
    <dgm:cxn modelId="{1708BD2F-D6A4-48CA-9ABD-EBADDD567530}" type="presParOf" srcId="{94B8E1F6-4D64-4E9D-A2E0-EA8E4E1CFDBB}" destId="{0A42C02B-EA70-492A-8C18-BBCAACE97B57}" srcOrd="10" destOrd="0" presId="urn:microsoft.com/office/officeart/2005/8/layout/target1"/>
    <dgm:cxn modelId="{DFBD5EB1-FD52-4A46-B04B-AE3BA2C3467F}" type="presParOf" srcId="{94B8E1F6-4D64-4E9D-A2E0-EA8E4E1CFDBB}" destId="{C1A56510-9548-4F1B-BA74-ABF8AF1ECB58}" srcOrd="11" destOrd="0" presId="urn:microsoft.com/office/officeart/2005/8/layout/target1"/>
    <dgm:cxn modelId="{3F00FD5F-F2A0-4AF4-ABD7-C19333D3DC17}" type="presParOf" srcId="{94B8E1F6-4D64-4E9D-A2E0-EA8E4E1CFDBB}" destId="{685A0E73-00C6-470C-AAFB-C0C716B239AD}" srcOrd="12" destOrd="0" presId="urn:microsoft.com/office/officeart/2005/8/layout/target1"/>
    <dgm:cxn modelId="{1A6D9987-82CA-4417-9EAB-AA221F4DAB2D}" type="presParOf" srcId="{94B8E1F6-4D64-4E9D-A2E0-EA8E4E1CFDBB}" destId="{FC0EC25D-CCDD-423C-83E7-1F15DD84CDFD}" srcOrd="13" destOrd="0" presId="urn:microsoft.com/office/officeart/2005/8/layout/target1"/>
    <dgm:cxn modelId="{02CF96C4-3E09-4589-B621-EC6428F84DEB}" type="presParOf" srcId="{94B8E1F6-4D64-4E9D-A2E0-EA8E4E1CFDBB}" destId="{FBF86D1E-C5D6-439A-B6D7-2AE901EB8454}" srcOrd="14" destOrd="0" presId="urn:microsoft.com/office/officeart/2005/8/layout/target1"/>
    <dgm:cxn modelId="{215BDDF8-8638-4903-A0A9-BE158E0CCBA9}" type="presParOf" srcId="{94B8E1F6-4D64-4E9D-A2E0-EA8E4E1CFDBB}" destId="{464CD654-E9C1-489A-A47D-054C91E3368A}" srcOrd="15" destOrd="0" presId="urn:microsoft.com/office/officeart/2005/8/layout/target1"/>
    <dgm:cxn modelId="{B07C33AB-787F-4875-B922-4AC8A658DFFF}" type="presParOf" srcId="{94B8E1F6-4D64-4E9D-A2E0-EA8E4E1CFDBB}" destId="{1226C032-B63C-44F6-8D29-D4BF79BEE7EE}" srcOrd="16" destOrd="0" presId="urn:microsoft.com/office/officeart/2005/8/layout/target1"/>
    <dgm:cxn modelId="{08D480F7-1A19-4D87-B775-F9FA940FE627}" type="presParOf" srcId="{94B8E1F6-4D64-4E9D-A2E0-EA8E4E1CFDBB}" destId="{52E7AA46-458D-41E1-B4A5-4FFE28BC5AC6}" srcOrd="17" destOrd="0" presId="urn:microsoft.com/office/officeart/2005/8/layout/target1"/>
    <dgm:cxn modelId="{30A8FD82-6C7B-4AAB-B945-53E93C368F69}" type="presParOf" srcId="{94B8E1F6-4D64-4E9D-A2E0-EA8E4E1CFDBB}" destId="{88DDA4AB-8666-4D8E-8F12-FB36CA46A680}" srcOrd="18" destOrd="0" presId="urn:microsoft.com/office/officeart/2005/8/layout/target1"/>
    <dgm:cxn modelId="{F642431F-F6A7-4FD9-B833-60265C551E4D}" type="presParOf" srcId="{94B8E1F6-4D64-4E9D-A2E0-EA8E4E1CFDBB}" destId="{3DC6A416-DC7C-4BD0-B952-2DDBCD15B065}" srcOrd="19"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DD1938-E787-426B-BF4E-738380838B2D}" type="doc">
      <dgm:prSet loTypeId="urn:microsoft.com/office/officeart/2008/layout/PictureLineup" loCatId="picture" qsTypeId="urn:microsoft.com/office/officeart/2005/8/quickstyle/simple1" qsCatId="simple" csTypeId="urn:microsoft.com/office/officeart/2005/8/colors/accent1_2" csCatId="accent1" phldr="1"/>
      <dgm:spPr/>
      <dgm:t>
        <a:bodyPr/>
        <a:lstStyle/>
        <a:p>
          <a:endParaRPr lang="en-US"/>
        </a:p>
      </dgm:t>
    </dgm:pt>
    <dgm:pt modelId="{BA4163D5-92D0-4BBD-B4CD-05885B3A9BAE}">
      <dgm:prSet phldrT="[Text]"/>
      <dgm:spPr/>
      <dgm:t>
        <a:bodyPr/>
        <a:lstStyle/>
        <a:p>
          <a:r>
            <a:rPr lang="en-US" b="1" u="sng" dirty="0">
              <a:solidFill>
                <a:schemeClr val="accent1"/>
              </a:solidFill>
            </a:rPr>
            <a:t>www.ogunstate.gov.ng</a:t>
          </a:r>
        </a:p>
      </dgm:t>
    </dgm:pt>
    <dgm:pt modelId="{DB866697-CC59-41B0-B16D-622C482FE7D5}" type="parTrans" cxnId="{BACCEA34-BAF9-42E8-82AA-5179E0464A41}">
      <dgm:prSet/>
      <dgm:spPr/>
      <dgm:t>
        <a:bodyPr/>
        <a:lstStyle/>
        <a:p>
          <a:endParaRPr lang="en-US"/>
        </a:p>
      </dgm:t>
    </dgm:pt>
    <dgm:pt modelId="{EFD9911D-2E52-4AA9-90FB-06AF7B2D68A5}" type="sibTrans" cxnId="{BACCEA34-BAF9-42E8-82AA-5179E0464A41}">
      <dgm:prSet/>
      <dgm:spPr/>
      <dgm:t>
        <a:bodyPr/>
        <a:lstStyle/>
        <a:p>
          <a:endParaRPr lang="en-US"/>
        </a:p>
      </dgm:t>
    </dgm:pt>
    <dgm:pt modelId="{A05D66F3-5D63-4438-9D03-498E3C25C8B5}">
      <dgm:prSet phldrT="[Text]" custT="1"/>
      <dgm:spPr/>
      <dgm:t>
        <a:bodyPr/>
        <a:lstStyle/>
        <a:p>
          <a:r>
            <a:rPr lang="en-US" sz="1400" b="1" u="sng" dirty="0">
              <a:solidFill>
                <a:schemeClr val="accent1"/>
              </a:solidFill>
            </a:rPr>
            <a:t>https://archive.ogunstate.gov.ng/download-category/budget-execution/</a:t>
          </a:r>
        </a:p>
      </dgm:t>
    </dgm:pt>
    <dgm:pt modelId="{2C9DDF11-F005-4CE8-AD9E-9EE1FA6F9967}" type="parTrans" cxnId="{2D3B8707-8399-411C-A8F5-24A1150E3671}">
      <dgm:prSet/>
      <dgm:spPr/>
      <dgm:t>
        <a:bodyPr/>
        <a:lstStyle/>
        <a:p>
          <a:endParaRPr lang="en-US"/>
        </a:p>
      </dgm:t>
    </dgm:pt>
    <dgm:pt modelId="{7E7AB1F0-30E9-4F68-9F87-CDABF46C3FDA}" type="sibTrans" cxnId="{2D3B8707-8399-411C-A8F5-24A1150E3671}">
      <dgm:prSet/>
      <dgm:spPr/>
      <dgm:t>
        <a:bodyPr/>
        <a:lstStyle/>
        <a:p>
          <a:endParaRPr lang="en-US"/>
        </a:p>
      </dgm:t>
    </dgm:pt>
    <dgm:pt modelId="{BE988949-128B-41E7-B60A-0BFE1949E66B}">
      <dgm:prSet phldrT="[Text]"/>
      <dgm:spPr/>
      <dgm:t>
        <a:bodyPr/>
        <a:lstStyle/>
        <a:p>
          <a:r>
            <a:rPr lang="en-US" b="1" dirty="0">
              <a:hlinkClick xmlns:r="http://schemas.openxmlformats.org/officeDocument/2006/relationships" r:id="rId1"/>
            </a:rPr>
            <a:t>https://archive.ogunstate.gov.ng</a:t>
          </a:r>
          <a:endParaRPr lang="en-US" b="1" dirty="0"/>
        </a:p>
        <a:p>
          <a:endParaRPr lang="en-US" dirty="0"/>
        </a:p>
      </dgm:t>
    </dgm:pt>
    <dgm:pt modelId="{A140E976-BCF1-4465-A0A8-9AF120348304}" type="parTrans" cxnId="{D147DBE5-49AF-4D58-AFC3-D2A89113E704}">
      <dgm:prSet/>
      <dgm:spPr/>
      <dgm:t>
        <a:bodyPr/>
        <a:lstStyle/>
        <a:p>
          <a:endParaRPr lang="en-US"/>
        </a:p>
      </dgm:t>
    </dgm:pt>
    <dgm:pt modelId="{80801DED-71D4-4262-88FB-1A39B74DD100}" type="sibTrans" cxnId="{D147DBE5-49AF-4D58-AFC3-D2A89113E704}">
      <dgm:prSet/>
      <dgm:spPr/>
      <dgm:t>
        <a:bodyPr/>
        <a:lstStyle/>
        <a:p>
          <a:endParaRPr lang="en-US"/>
        </a:p>
      </dgm:t>
    </dgm:pt>
    <dgm:pt modelId="{87C641CB-C3B9-443D-9E14-7B51E077C5D2}" type="pres">
      <dgm:prSet presAssocID="{4BDD1938-E787-426B-BF4E-738380838B2D}" presName="Name0" presStyleCnt="0">
        <dgm:presLayoutVars>
          <dgm:chMax/>
          <dgm:chPref/>
          <dgm:dir/>
          <dgm:animLvl val="lvl"/>
          <dgm:resizeHandles val="exact"/>
        </dgm:presLayoutVars>
      </dgm:prSet>
      <dgm:spPr/>
    </dgm:pt>
    <dgm:pt modelId="{F16CFDD7-4CD3-4166-A94C-95303DDE25CF}" type="pres">
      <dgm:prSet presAssocID="{BA4163D5-92D0-4BBD-B4CD-05885B3A9BAE}" presName="composite" presStyleCnt="0"/>
      <dgm:spPr/>
    </dgm:pt>
    <dgm:pt modelId="{22CC71B1-8353-4E5A-9079-FA4DD2467377}" type="pres">
      <dgm:prSet presAssocID="{BA4163D5-92D0-4BBD-B4CD-05885B3A9BAE}" presName="Image" presStyleLbl="alignNode1" presStyleIdx="0" presStyleCnt="3" custScaleX="103601" custScaleY="106077"/>
      <dgm:spPr>
        <a:blipFill>
          <a:blip xmlns:r="http://schemas.openxmlformats.org/officeDocument/2006/relationships" r:embed="rId2"/>
          <a:srcRect/>
          <a:stretch>
            <a:fillRect l="-39000" r="-39000"/>
          </a:stretch>
        </a:blipFill>
      </dgm:spPr>
    </dgm:pt>
    <dgm:pt modelId="{58D4E26D-AAE6-4531-9D31-218D3F7776BB}" type="pres">
      <dgm:prSet presAssocID="{BA4163D5-92D0-4BBD-B4CD-05885B3A9BAE}" presName="Accent" presStyleLbl="parChTrans1D1" presStyleIdx="0" presStyleCnt="3"/>
      <dgm:spPr/>
    </dgm:pt>
    <dgm:pt modelId="{B3062AA6-130F-4759-ABEA-FB6D1B491C76}" type="pres">
      <dgm:prSet presAssocID="{BA4163D5-92D0-4BBD-B4CD-05885B3A9BAE}" presName="Parent" presStyleLbl="revTx" presStyleIdx="0" presStyleCnt="3">
        <dgm:presLayoutVars>
          <dgm:chMax val="0"/>
          <dgm:chPref val="0"/>
          <dgm:bulletEnabled val="1"/>
        </dgm:presLayoutVars>
      </dgm:prSet>
      <dgm:spPr/>
    </dgm:pt>
    <dgm:pt modelId="{70F66CBB-9DA2-4720-948F-A607F86FCC07}" type="pres">
      <dgm:prSet presAssocID="{EFD9911D-2E52-4AA9-90FB-06AF7B2D68A5}" presName="sibTrans" presStyleCnt="0"/>
      <dgm:spPr/>
    </dgm:pt>
    <dgm:pt modelId="{654FF18E-32C5-4A74-9A89-EB5869AD5F84}" type="pres">
      <dgm:prSet presAssocID="{A05D66F3-5D63-4438-9D03-498E3C25C8B5}" presName="composite" presStyleCnt="0"/>
      <dgm:spPr/>
    </dgm:pt>
    <dgm:pt modelId="{42D34A14-51C9-417D-A0D9-C85D4D4FBF65}" type="pres">
      <dgm:prSet presAssocID="{A05D66F3-5D63-4438-9D03-498E3C25C8B5}" presName="Image" presStyleLbl="alignNode1" presStyleIdx="1" presStyleCnt="3" custScaleX="103578" custScaleY="102921" custLinFactNeighborX="-62" custLinFactNeighborY="-559"/>
      <dgm:spPr>
        <a:blipFill>
          <a:blip xmlns:r="http://schemas.openxmlformats.org/officeDocument/2006/relationships" r:embed="rId3"/>
          <a:srcRect/>
          <a:stretch>
            <a:fillRect l="-25000" r="-25000"/>
          </a:stretch>
        </a:blipFill>
      </dgm:spPr>
    </dgm:pt>
    <dgm:pt modelId="{9AFD3CD6-FD48-446B-A6C5-365620FC8DD0}" type="pres">
      <dgm:prSet presAssocID="{A05D66F3-5D63-4438-9D03-498E3C25C8B5}" presName="Accent" presStyleLbl="parChTrans1D1" presStyleIdx="1" presStyleCnt="3" custFlipHor="1" custScaleX="2000000" custScaleY="99594" custLinFactX="-4200000" custLinFactNeighborX="-4278020" custLinFactNeighborY="-361"/>
      <dgm:spPr/>
    </dgm:pt>
    <dgm:pt modelId="{3B79F8ED-5DED-4486-BE5D-7E7CD98F6127}" type="pres">
      <dgm:prSet presAssocID="{A05D66F3-5D63-4438-9D03-498E3C25C8B5}" presName="Parent" presStyleLbl="revTx" presStyleIdx="1" presStyleCnt="3">
        <dgm:presLayoutVars>
          <dgm:chMax val="0"/>
          <dgm:chPref val="0"/>
          <dgm:bulletEnabled val="1"/>
        </dgm:presLayoutVars>
      </dgm:prSet>
      <dgm:spPr/>
    </dgm:pt>
    <dgm:pt modelId="{7CEFB7C9-6FA1-4A76-8022-867FBF784EC6}" type="pres">
      <dgm:prSet presAssocID="{7E7AB1F0-30E9-4F68-9F87-CDABF46C3FDA}" presName="sibTrans" presStyleCnt="0"/>
      <dgm:spPr/>
    </dgm:pt>
    <dgm:pt modelId="{B91ADA8D-1DA1-47C3-B096-7EEB9AD572D4}" type="pres">
      <dgm:prSet presAssocID="{BE988949-128B-41E7-B60A-0BFE1949E66B}" presName="composite" presStyleCnt="0"/>
      <dgm:spPr/>
    </dgm:pt>
    <dgm:pt modelId="{E8AC4CED-BE70-4DDF-8C00-947DED190BFD}" type="pres">
      <dgm:prSet presAssocID="{BE988949-128B-41E7-B60A-0BFE1949E66B}" presName="Image" presStyleLbl="alignNode1" presStyleIdx="2" presStyleCnt="3" custScaleX="120149" custLinFactNeighborX="272" custLinFactNeighborY="-98"/>
      <dgm:spPr>
        <a:blipFill>
          <a:blip xmlns:r="http://schemas.openxmlformats.org/officeDocument/2006/relationships" r:embed="rId4"/>
          <a:srcRect/>
          <a:stretch>
            <a:fillRect l="-26000" r="-26000"/>
          </a:stretch>
        </a:blipFill>
      </dgm:spPr>
    </dgm:pt>
    <dgm:pt modelId="{5CA34EE3-94CA-4758-8845-C4946ABF0399}" type="pres">
      <dgm:prSet presAssocID="{BE988949-128B-41E7-B60A-0BFE1949E66B}" presName="Accent" presStyleLbl="parChTrans1D1" presStyleIdx="2" presStyleCnt="3" custLinFactX="-50300000" custLinFactNeighborX="-50336101" custLinFactNeighborY="-49"/>
      <dgm:spPr/>
    </dgm:pt>
    <dgm:pt modelId="{2E9CA6AD-5FE2-4693-B1C5-13BE4544F60C}" type="pres">
      <dgm:prSet presAssocID="{BE988949-128B-41E7-B60A-0BFE1949E66B}" presName="Parent" presStyleLbl="revTx" presStyleIdx="2" presStyleCnt="3">
        <dgm:presLayoutVars>
          <dgm:chMax val="0"/>
          <dgm:chPref val="0"/>
          <dgm:bulletEnabled val="1"/>
        </dgm:presLayoutVars>
      </dgm:prSet>
      <dgm:spPr/>
    </dgm:pt>
  </dgm:ptLst>
  <dgm:cxnLst>
    <dgm:cxn modelId="{2D3B8707-8399-411C-A8F5-24A1150E3671}" srcId="{4BDD1938-E787-426B-BF4E-738380838B2D}" destId="{A05D66F3-5D63-4438-9D03-498E3C25C8B5}" srcOrd="1" destOrd="0" parTransId="{2C9DDF11-F005-4CE8-AD9E-9EE1FA6F9967}" sibTransId="{7E7AB1F0-30E9-4F68-9F87-CDABF46C3FDA}"/>
    <dgm:cxn modelId="{C59E3F22-7050-48CC-A7DC-AA52122E6841}" type="presOf" srcId="{BE988949-128B-41E7-B60A-0BFE1949E66B}" destId="{2E9CA6AD-5FE2-4693-B1C5-13BE4544F60C}" srcOrd="0" destOrd="0" presId="urn:microsoft.com/office/officeart/2008/layout/PictureLineup"/>
    <dgm:cxn modelId="{BACCEA34-BAF9-42E8-82AA-5179E0464A41}" srcId="{4BDD1938-E787-426B-BF4E-738380838B2D}" destId="{BA4163D5-92D0-4BBD-B4CD-05885B3A9BAE}" srcOrd="0" destOrd="0" parTransId="{DB866697-CC59-41B0-B16D-622C482FE7D5}" sibTransId="{EFD9911D-2E52-4AA9-90FB-06AF7B2D68A5}"/>
    <dgm:cxn modelId="{D38C7855-3F9B-4922-A096-F13CC62C85D9}" type="presOf" srcId="{BA4163D5-92D0-4BBD-B4CD-05885B3A9BAE}" destId="{B3062AA6-130F-4759-ABEA-FB6D1B491C76}" srcOrd="0" destOrd="0" presId="urn:microsoft.com/office/officeart/2008/layout/PictureLineup"/>
    <dgm:cxn modelId="{42AC80AC-4096-4367-ABA1-E8DE0A77D7E4}" type="presOf" srcId="{4BDD1938-E787-426B-BF4E-738380838B2D}" destId="{87C641CB-C3B9-443D-9E14-7B51E077C5D2}" srcOrd="0" destOrd="0" presId="urn:microsoft.com/office/officeart/2008/layout/PictureLineup"/>
    <dgm:cxn modelId="{D147DBE5-49AF-4D58-AFC3-D2A89113E704}" srcId="{4BDD1938-E787-426B-BF4E-738380838B2D}" destId="{BE988949-128B-41E7-B60A-0BFE1949E66B}" srcOrd="2" destOrd="0" parTransId="{A140E976-BCF1-4465-A0A8-9AF120348304}" sibTransId="{80801DED-71D4-4262-88FB-1A39B74DD100}"/>
    <dgm:cxn modelId="{492209F8-CB7C-416C-A1F7-A81D41AD51CD}" type="presOf" srcId="{A05D66F3-5D63-4438-9D03-498E3C25C8B5}" destId="{3B79F8ED-5DED-4486-BE5D-7E7CD98F6127}" srcOrd="0" destOrd="0" presId="urn:microsoft.com/office/officeart/2008/layout/PictureLineup"/>
    <dgm:cxn modelId="{9F717494-E446-42A6-B115-58B4AB49C5C9}" type="presParOf" srcId="{87C641CB-C3B9-443D-9E14-7B51E077C5D2}" destId="{F16CFDD7-4CD3-4166-A94C-95303DDE25CF}" srcOrd="0" destOrd="0" presId="urn:microsoft.com/office/officeart/2008/layout/PictureLineup"/>
    <dgm:cxn modelId="{A60171B7-1506-4141-AB2C-06F767F21FD1}" type="presParOf" srcId="{F16CFDD7-4CD3-4166-A94C-95303DDE25CF}" destId="{22CC71B1-8353-4E5A-9079-FA4DD2467377}" srcOrd="0" destOrd="0" presId="urn:microsoft.com/office/officeart/2008/layout/PictureLineup"/>
    <dgm:cxn modelId="{DA7A30AA-539B-49B7-80EF-9F5F33DD2274}" type="presParOf" srcId="{F16CFDD7-4CD3-4166-A94C-95303DDE25CF}" destId="{58D4E26D-AAE6-4531-9D31-218D3F7776BB}" srcOrd="1" destOrd="0" presId="urn:microsoft.com/office/officeart/2008/layout/PictureLineup"/>
    <dgm:cxn modelId="{6A884D53-C15F-4C19-8D57-AFDEE097B905}" type="presParOf" srcId="{F16CFDD7-4CD3-4166-A94C-95303DDE25CF}" destId="{B3062AA6-130F-4759-ABEA-FB6D1B491C76}" srcOrd="2" destOrd="0" presId="urn:microsoft.com/office/officeart/2008/layout/PictureLineup"/>
    <dgm:cxn modelId="{F48D8F55-5085-4B75-8403-6510677493B1}" type="presParOf" srcId="{87C641CB-C3B9-443D-9E14-7B51E077C5D2}" destId="{70F66CBB-9DA2-4720-948F-A607F86FCC07}" srcOrd="1" destOrd="0" presId="urn:microsoft.com/office/officeart/2008/layout/PictureLineup"/>
    <dgm:cxn modelId="{47F4A25F-ED41-4643-B13B-D91E70F8D0F5}" type="presParOf" srcId="{87C641CB-C3B9-443D-9E14-7B51E077C5D2}" destId="{654FF18E-32C5-4A74-9A89-EB5869AD5F84}" srcOrd="2" destOrd="0" presId="urn:microsoft.com/office/officeart/2008/layout/PictureLineup"/>
    <dgm:cxn modelId="{1BFAB8A6-8299-42F9-BCFB-C7B9EC2FEA81}" type="presParOf" srcId="{654FF18E-32C5-4A74-9A89-EB5869AD5F84}" destId="{42D34A14-51C9-417D-A0D9-C85D4D4FBF65}" srcOrd="0" destOrd="0" presId="urn:microsoft.com/office/officeart/2008/layout/PictureLineup"/>
    <dgm:cxn modelId="{310E95ED-2052-4D57-AADE-B09A1E284350}" type="presParOf" srcId="{654FF18E-32C5-4A74-9A89-EB5869AD5F84}" destId="{9AFD3CD6-FD48-446B-A6C5-365620FC8DD0}" srcOrd="1" destOrd="0" presId="urn:microsoft.com/office/officeart/2008/layout/PictureLineup"/>
    <dgm:cxn modelId="{D290D6EF-CC5C-43C4-8CF1-17C1AE94086C}" type="presParOf" srcId="{654FF18E-32C5-4A74-9A89-EB5869AD5F84}" destId="{3B79F8ED-5DED-4486-BE5D-7E7CD98F6127}" srcOrd="2" destOrd="0" presId="urn:microsoft.com/office/officeart/2008/layout/PictureLineup"/>
    <dgm:cxn modelId="{47B4F56C-6F5B-4E89-A79A-4236E69F34A2}" type="presParOf" srcId="{87C641CB-C3B9-443D-9E14-7B51E077C5D2}" destId="{7CEFB7C9-6FA1-4A76-8022-867FBF784EC6}" srcOrd="3" destOrd="0" presId="urn:microsoft.com/office/officeart/2008/layout/PictureLineup"/>
    <dgm:cxn modelId="{D8894078-78D8-42FD-A8D6-43C91A6C4554}" type="presParOf" srcId="{87C641CB-C3B9-443D-9E14-7B51E077C5D2}" destId="{B91ADA8D-1DA1-47C3-B096-7EEB9AD572D4}" srcOrd="4" destOrd="0" presId="urn:microsoft.com/office/officeart/2008/layout/PictureLineup"/>
    <dgm:cxn modelId="{F6794F73-EA82-4E11-BD21-473CC8499A67}" type="presParOf" srcId="{B91ADA8D-1DA1-47C3-B096-7EEB9AD572D4}" destId="{E8AC4CED-BE70-4DDF-8C00-947DED190BFD}" srcOrd="0" destOrd="0" presId="urn:microsoft.com/office/officeart/2008/layout/PictureLineup"/>
    <dgm:cxn modelId="{9AC967E9-F788-4141-855A-43F88560C4C3}" type="presParOf" srcId="{B91ADA8D-1DA1-47C3-B096-7EEB9AD572D4}" destId="{5CA34EE3-94CA-4758-8845-C4946ABF0399}" srcOrd="1" destOrd="0" presId="urn:microsoft.com/office/officeart/2008/layout/PictureLineup"/>
    <dgm:cxn modelId="{FB59A4D9-6349-4C03-8F9D-3A0A5BBF948F}" type="presParOf" srcId="{B91ADA8D-1DA1-47C3-B096-7EEB9AD572D4}" destId="{2E9CA6AD-5FE2-4693-B1C5-13BE4544F60C}" srcOrd="2" destOrd="0" presId="urn:microsoft.com/office/officeart/2008/layout/PictureLineup"/>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189D95-868E-4018-992F-4E80FB6A56B3}"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785ECEF-6334-4CC1-829D-EB530AF89035}">
      <dgm:prSet custT="1"/>
      <dgm:spPr/>
      <dgm:t>
        <a:bodyPr/>
        <a:lstStyle/>
        <a:p>
          <a:endParaRPr lang="en-US" sz="1200" dirty="0"/>
        </a:p>
      </dgm:t>
    </dgm:pt>
    <dgm:pt modelId="{70888D6F-8DD2-44EE-9C1F-6EFFDB8F1127}" type="parTrans" cxnId="{A26C4261-3A46-4AD9-85D1-86716DD71A05}">
      <dgm:prSet/>
      <dgm:spPr/>
      <dgm:t>
        <a:bodyPr/>
        <a:lstStyle/>
        <a:p>
          <a:endParaRPr lang="en-US" sz="1200"/>
        </a:p>
      </dgm:t>
    </dgm:pt>
    <dgm:pt modelId="{FF89855B-564A-4E22-AB06-2B87B876E8C7}" type="sibTrans" cxnId="{A26C4261-3A46-4AD9-85D1-86716DD71A05}">
      <dgm:prSet/>
      <dgm:spPr/>
      <dgm:t>
        <a:bodyPr/>
        <a:lstStyle/>
        <a:p>
          <a:endParaRPr lang="en-US" sz="1200"/>
        </a:p>
      </dgm:t>
    </dgm:pt>
    <dgm:pt modelId="{FD06BAAC-5235-4DB7-899D-C01B0885D9AA}">
      <dgm:prSet custT="1"/>
      <dgm:spPr/>
      <dgm:t>
        <a:bodyPr/>
        <a:lstStyle/>
        <a:p>
          <a:r>
            <a:rPr lang="en-US" sz="1200" dirty="0"/>
            <a:t>Regular payment of taxes etc. For more details on tax-related stimuli, please visit – www.ogunstaterevenue.com</a:t>
          </a:r>
        </a:p>
      </dgm:t>
    </dgm:pt>
    <dgm:pt modelId="{AE34E69C-852C-4FA2-BA83-BF86EAA6F32F}" type="parTrans" cxnId="{5726737C-3F9E-4A35-813C-F75950A8382A}">
      <dgm:prSet/>
      <dgm:spPr/>
      <dgm:t>
        <a:bodyPr/>
        <a:lstStyle/>
        <a:p>
          <a:endParaRPr lang="en-US" sz="1200"/>
        </a:p>
      </dgm:t>
    </dgm:pt>
    <dgm:pt modelId="{2D37706C-5702-41D2-96A1-353704234359}" type="sibTrans" cxnId="{5726737C-3F9E-4A35-813C-F75950A8382A}">
      <dgm:prSet/>
      <dgm:spPr/>
      <dgm:t>
        <a:bodyPr/>
        <a:lstStyle/>
        <a:p>
          <a:endParaRPr lang="en-US" sz="1200"/>
        </a:p>
      </dgm:t>
    </dgm:pt>
    <dgm:pt modelId="{ECF2C16B-AFED-4C59-889E-CBC9CA6C904E}">
      <dgm:prSet custT="1"/>
      <dgm:spPr/>
      <dgm:t>
        <a:bodyPr/>
        <a:lstStyle/>
        <a:p>
          <a:r>
            <a:rPr lang="en-US" sz="1200" dirty="0"/>
            <a:t>Timely provision of information to security agencies.</a:t>
          </a:r>
        </a:p>
      </dgm:t>
    </dgm:pt>
    <dgm:pt modelId="{C22647B3-AF04-49B8-9531-B233909C6156}" type="parTrans" cxnId="{57CF630D-4F2E-4D98-AAD5-58FD74D09EE2}">
      <dgm:prSet/>
      <dgm:spPr/>
      <dgm:t>
        <a:bodyPr/>
        <a:lstStyle/>
        <a:p>
          <a:endParaRPr lang="en-US" sz="1200"/>
        </a:p>
      </dgm:t>
    </dgm:pt>
    <dgm:pt modelId="{FF4FFB94-14B7-4D58-AACA-F3F421F3B107}" type="sibTrans" cxnId="{57CF630D-4F2E-4D98-AAD5-58FD74D09EE2}">
      <dgm:prSet/>
      <dgm:spPr/>
      <dgm:t>
        <a:bodyPr/>
        <a:lstStyle/>
        <a:p>
          <a:endParaRPr lang="en-US" sz="1200"/>
        </a:p>
      </dgm:t>
    </dgm:pt>
    <dgm:pt modelId="{EE97FFBA-A5F2-4219-BF55-BCA6C827E32C}">
      <dgm:prSet custT="1"/>
      <dgm:spPr/>
      <dgm:t>
        <a:bodyPr/>
        <a:lstStyle/>
        <a:p>
          <a:r>
            <a:rPr lang="en-US" sz="1200" dirty="0"/>
            <a:t>Monitoring of on-going Government projects and reporting observed lapses to appropriate Government Agencies.</a:t>
          </a:r>
        </a:p>
      </dgm:t>
    </dgm:pt>
    <dgm:pt modelId="{5908937C-DB15-4135-AFA7-4DF962858091}" type="parTrans" cxnId="{7997E58D-7603-42CB-80ED-81AC1344E908}">
      <dgm:prSet/>
      <dgm:spPr/>
      <dgm:t>
        <a:bodyPr/>
        <a:lstStyle/>
        <a:p>
          <a:endParaRPr lang="en-US" sz="1200"/>
        </a:p>
      </dgm:t>
    </dgm:pt>
    <dgm:pt modelId="{C9731CAF-0025-4B93-87EE-5BE55F33D6FB}" type="sibTrans" cxnId="{7997E58D-7603-42CB-80ED-81AC1344E908}">
      <dgm:prSet/>
      <dgm:spPr/>
      <dgm:t>
        <a:bodyPr/>
        <a:lstStyle/>
        <a:p>
          <a:endParaRPr lang="en-US" sz="1200"/>
        </a:p>
      </dgm:t>
    </dgm:pt>
    <dgm:pt modelId="{796549E2-D29B-47CF-A319-7FBC4B5F0A8C}">
      <dgm:prSet custT="1"/>
      <dgm:spPr/>
      <dgm:t>
        <a:bodyPr/>
        <a:lstStyle/>
        <a:p>
          <a:endParaRPr lang="en-US" sz="1200" dirty="0"/>
        </a:p>
        <a:p>
          <a:r>
            <a:rPr lang="en-US" sz="1200" dirty="0"/>
            <a:t>Patronage and protection of public facilities and infrastructure.</a:t>
          </a:r>
        </a:p>
      </dgm:t>
    </dgm:pt>
    <dgm:pt modelId="{C6B56D6D-DA2C-424A-87AB-B12297628721}" type="parTrans" cxnId="{85529BDC-BD98-4375-AEEE-6F391864E076}">
      <dgm:prSet/>
      <dgm:spPr/>
      <dgm:t>
        <a:bodyPr/>
        <a:lstStyle/>
        <a:p>
          <a:endParaRPr lang="en-US" sz="1200"/>
        </a:p>
      </dgm:t>
    </dgm:pt>
    <dgm:pt modelId="{D43DED63-7F52-4598-8C78-138D127C6A49}" type="sibTrans" cxnId="{85529BDC-BD98-4375-AEEE-6F391864E076}">
      <dgm:prSet/>
      <dgm:spPr/>
      <dgm:t>
        <a:bodyPr/>
        <a:lstStyle/>
        <a:p>
          <a:endParaRPr lang="en-US" sz="1200"/>
        </a:p>
      </dgm:t>
    </dgm:pt>
    <dgm:pt modelId="{2DBBE773-6F23-49E7-8713-64ECF07377E2}">
      <dgm:prSet custT="1"/>
      <dgm:spPr/>
      <dgm:t>
        <a:bodyPr/>
        <a:lstStyle/>
        <a:p>
          <a:r>
            <a:rPr lang="en-US" sz="1200" dirty="0"/>
            <a:t>                                                                        Keep themselves abreast of the State Budgetary information and provide feedback to the right channel through the State Official website.</a:t>
          </a:r>
        </a:p>
      </dgm:t>
    </dgm:pt>
    <dgm:pt modelId="{BC87C094-A0EA-4619-BBA0-17AF33AA0378}" type="parTrans" cxnId="{30030F0F-75AE-42E8-9E1E-BBA75F8B4BFA}">
      <dgm:prSet/>
      <dgm:spPr/>
      <dgm:t>
        <a:bodyPr/>
        <a:lstStyle/>
        <a:p>
          <a:endParaRPr lang="en-US" sz="1200"/>
        </a:p>
      </dgm:t>
    </dgm:pt>
    <dgm:pt modelId="{0B99DEC5-FF43-4D53-B3B5-DDFD5E4F058B}" type="sibTrans" cxnId="{30030F0F-75AE-42E8-9E1E-BBA75F8B4BFA}">
      <dgm:prSet/>
      <dgm:spPr/>
      <dgm:t>
        <a:bodyPr/>
        <a:lstStyle/>
        <a:p>
          <a:endParaRPr lang="en-US" sz="1200"/>
        </a:p>
      </dgm:t>
    </dgm:pt>
    <dgm:pt modelId="{4A422630-7186-4657-A89D-9782EAEA981B}" type="pres">
      <dgm:prSet presAssocID="{01189D95-868E-4018-992F-4E80FB6A56B3}" presName="vert0" presStyleCnt="0">
        <dgm:presLayoutVars>
          <dgm:dir/>
          <dgm:animOne val="branch"/>
          <dgm:animLvl val="lvl"/>
        </dgm:presLayoutVars>
      </dgm:prSet>
      <dgm:spPr/>
    </dgm:pt>
    <dgm:pt modelId="{55DE9A7F-9FED-4474-BACD-0E318B26B9B8}" type="pres">
      <dgm:prSet presAssocID="{2785ECEF-6334-4CC1-829D-EB530AF89035}" presName="thickLine" presStyleLbl="alignNode1" presStyleIdx="0" presStyleCnt="1"/>
      <dgm:spPr/>
    </dgm:pt>
    <dgm:pt modelId="{DD28DE3E-F8C9-4CEE-BFDD-17B21CA0B9B5}" type="pres">
      <dgm:prSet presAssocID="{2785ECEF-6334-4CC1-829D-EB530AF89035}" presName="horz1" presStyleCnt="0"/>
      <dgm:spPr/>
    </dgm:pt>
    <dgm:pt modelId="{2911C9C1-335E-4197-8C00-8B36F448065A}" type="pres">
      <dgm:prSet presAssocID="{2785ECEF-6334-4CC1-829D-EB530AF89035}" presName="tx1" presStyleLbl="revTx" presStyleIdx="0" presStyleCnt="6" custLinFactNeighborX="-59363" custLinFactNeighborY="4998"/>
      <dgm:spPr/>
    </dgm:pt>
    <dgm:pt modelId="{39E0D076-3420-488B-A35E-995E61B3073E}" type="pres">
      <dgm:prSet presAssocID="{2785ECEF-6334-4CC1-829D-EB530AF89035}" presName="vert1" presStyleCnt="0"/>
      <dgm:spPr/>
    </dgm:pt>
    <dgm:pt modelId="{59E6FBCF-F0A3-40D0-B3CC-FE5F8C9ED416}" type="pres">
      <dgm:prSet presAssocID="{FD06BAAC-5235-4DB7-899D-C01B0885D9AA}" presName="vertSpace2a" presStyleCnt="0"/>
      <dgm:spPr/>
    </dgm:pt>
    <dgm:pt modelId="{4DA979BE-2B84-4E6D-85AB-F5B5B6E41CCD}" type="pres">
      <dgm:prSet presAssocID="{FD06BAAC-5235-4DB7-899D-C01B0885D9AA}" presName="horz2" presStyleCnt="0"/>
      <dgm:spPr/>
    </dgm:pt>
    <dgm:pt modelId="{E1360290-7E5D-44A2-A32F-5C6A82A3BE0D}" type="pres">
      <dgm:prSet presAssocID="{FD06BAAC-5235-4DB7-899D-C01B0885D9AA}" presName="horzSpace2" presStyleCnt="0"/>
      <dgm:spPr/>
    </dgm:pt>
    <dgm:pt modelId="{CD0C7B6D-FFD6-4109-B70C-98B8D88A819B}" type="pres">
      <dgm:prSet presAssocID="{FD06BAAC-5235-4DB7-899D-C01B0885D9AA}" presName="tx2" presStyleLbl="revTx" presStyleIdx="1" presStyleCnt="6"/>
      <dgm:spPr/>
    </dgm:pt>
    <dgm:pt modelId="{BCA15213-11C5-40F7-91C8-C14C1403018E}" type="pres">
      <dgm:prSet presAssocID="{FD06BAAC-5235-4DB7-899D-C01B0885D9AA}" presName="vert2" presStyleCnt="0"/>
      <dgm:spPr/>
    </dgm:pt>
    <dgm:pt modelId="{88133BE9-FCE3-454A-83EF-00C807C4BA08}" type="pres">
      <dgm:prSet presAssocID="{FD06BAAC-5235-4DB7-899D-C01B0885D9AA}" presName="thinLine2b" presStyleLbl="callout" presStyleIdx="0" presStyleCnt="5"/>
      <dgm:spPr/>
    </dgm:pt>
    <dgm:pt modelId="{13FBCA06-F78A-4135-8866-3BE9D39935E0}" type="pres">
      <dgm:prSet presAssocID="{FD06BAAC-5235-4DB7-899D-C01B0885D9AA}" presName="vertSpace2b" presStyleCnt="0"/>
      <dgm:spPr/>
    </dgm:pt>
    <dgm:pt modelId="{8E9EFD60-091F-48ED-8F03-C4D7BB385CC0}" type="pres">
      <dgm:prSet presAssocID="{ECF2C16B-AFED-4C59-889E-CBC9CA6C904E}" presName="horz2" presStyleCnt="0"/>
      <dgm:spPr/>
    </dgm:pt>
    <dgm:pt modelId="{164986D6-824F-45D8-8ADA-49704874EAD3}" type="pres">
      <dgm:prSet presAssocID="{ECF2C16B-AFED-4C59-889E-CBC9CA6C904E}" presName="horzSpace2" presStyleCnt="0"/>
      <dgm:spPr/>
    </dgm:pt>
    <dgm:pt modelId="{A4F05261-4390-4D76-A777-03D32098B0C5}" type="pres">
      <dgm:prSet presAssocID="{ECF2C16B-AFED-4C59-889E-CBC9CA6C904E}" presName="tx2" presStyleLbl="revTx" presStyleIdx="2" presStyleCnt="6"/>
      <dgm:spPr/>
    </dgm:pt>
    <dgm:pt modelId="{DB022109-9A07-4414-902C-73397A4F483E}" type="pres">
      <dgm:prSet presAssocID="{ECF2C16B-AFED-4C59-889E-CBC9CA6C904E}" presName="vert2" presStyleCnt="0"/>
      <dgm:spPr/>
    </dgm:pt>
    <dgm:pt modelId="{DF2D8DD7-C86F-4951-BA26-9BE590A916DC}" type="pres">
      <dgm:prSet presAssocID="{ECF2C16B-AFED-4C59-889E-CBC9CA6C904E}" presName="thinLine2b" presStyleLbl="callout" presStyleIdx="1" presStyleCnt="5"/>
      <dgm:spPr/>
    </dgm:pt>
    <dgm:pt modelId="{B4A833B9-73E7-4F9A-9287-57CFEAD8794B}" type="pres">
      <dgm:prSet presAssocID="{ECF2C16B-AFED-4C59-889E-CBC9CA6C904E}" presName="vertSpace2b" presStyleCnt="0"/>
      <dgm:spPr/>
    </dgm:pt>
    <dgm:pt modelId="{F1460171-10BE-4778-B99E-C737C6D01A82}" type="pres">
      <dgm:prSet presAssocID="{EE97FFBA-A5F2-4219-BF55-BCA6C827E32C}" presName="horz2" presStyleCnt="0"/>
      <dgm:spPr/>
    </dgm:pt>
    <dgm:pt modelId="{61124F4C-99BC-44A5-9356-A67D849F47C1}" type="pres">
      <dgm:prSet presAssocID="{EE97FFBA-A5F2-4219-BF55-BCA6C827E32C}" presName="horzSpace2" presStyleCnt="0"/>
      <dgm:spPr/>
    </dgm:pt>
    <dgm:pt modelId="{AAF35A21-2423-46EB-9B45-B7F5EE9D06B0}" type="pres">
      <dgm:prSet presAssocID="{EE97FFBA-A5F2-4219-BF55-BCA6C827E32C}" presName="tx2" presStyleLbl="revTx" presStyleIdx="3" presStyleCnt="6"/>
      <dgm:spPr/>
    </dgm:pt>
    <dgm:pt modelId="{354CE4C6-74BE-4CFA-A8E2-AA117D4F1FF9}" type="pres">
      <dgm:prSet presAssocID="{EE97FFBA-A5F2-4219-BF55-BCA6C827E32C}" presName="vert2" presStyleCnt="0"/>
      <dgm:spPr/>
    </dgm:pt>
    <dgm:pt modelId="{72DAB341-074B-44C5-8E7F-E648832DCBDD}" type="pres">
      <dgm:prSet presAssocID="{EE97FFBA-A5F2-4219-BF55-BCA6C827E32C}" presName="thinLine2b" presStyleLbl="callout" presStyleIdx="2" presStyleCnt="5"/>
      <dgm:spPr/>
    </dgm:pt>
    <dgm:pt modelId="{0D10F5BB-FA07-411C-9F7D-B7E9D01A81B5}" type="pres">
      <dgm:prSet presAssocID="{EE97FFBA-A5F2-4219-BF55-BCA6C827E32C}" presName="vertSpace2b" presStyleCnt="0"/>
      <dgm:spPr/>
    </dgm:pt>
    <dgm:pt modelId="{298B8796-5F6D-40BE-907E-822A34995373}" type="pres">
      <dgm:prSet presAssocID="{796549E2-D29B-47CF-A319-7FBC4B5F0A8C}" presName="horz2" presStyleCnt="0"/>
      <dgm:spPr/>
    </dgm:pt>
    <dgm:pt modelId="{ADDEF037-A9DB-4B5B-B5A7-F2932E5328A0}" type="pres">
      <dgm:prSet presAssocID="{796549E2-D29B-47CF-A319-7FBC4B5F0A8C}" presName="horzSpace2" presStyleCnt="0"/>
      <dgm:spPr/>
    </dgm:pt>
    <dgm:pt modelId="{479EA7A6-DEFF-4311-9710-A1EFEA65FBA0}" type="pres">
      <dgm:prSet presAssocID="{796549E2-D29B-47CF-A319-7FBC4B5F0A8C}" presName="tx2" presStyleLbl="revTx" presStyleIdx="4" presStyleCnt="6" custLinFactNeighborY="-13744"/>
      <dgm:spPr/>
    </dgm:pt>
    <dgm:pt modelId="{7897DB56-0F97-4980-9C27-AB605DE45724}" type="pres">
      <dgm:prSet presAssocID="{796549E2-D29B-47CF-A319-7FBC4B5F0A8C}" presName="vert2" presStyleCnt="0"/>
      <dgm:spPr/>
    </dgm:pt>
    <dgm:pt modelId="{DBA7D6D6-8044-40C3-A99A-01E99BEBA32B}" type="pres">
      <dgm:prSet presAssocID="{796549E2-D29B-47CF-A319-7FBC4B5F0A8C}" presName="thinLine2b" presStyleLbl="callout" presStyleIdx="3" presStyleCnt="5"/>
      <dgm:spPr/>
    </dgm:pt>
    <dgm:pt modelId="{CE0621B0-CDFA-47CC-92B8-721C8B6ED48E}" type="pres">
      <dgm:prSet presAssocID="{796549E2-D29B-47CF-A319-7FBC4B5F0A8C}" presName="vertSpace2b" presStyleCnt="0"/>
      <dgm:spPr/>
    </dgm:pt>
    <dgm:pt modelId="{18A3D5DB-8B99-47EE-ABBE-4E43EDCEE534}" type="pres">
      <dgm:prSet presAssocID="{2DBBE773-6F23-49E7-8713-64ECF07377E2}" presName="horz2" presStyleCnt="0"/>
      <dgm:spPr/>
    </dgm:pt>
    <dgm:pt modelId="{302D8DDF-B76D-4DE2-B33D-A7B50C28C5BE}" type="pres">
      <dgm:prSet presAssocID="{2DBBE773-6F23-49E7-8713-64ECF07377E2}" presName="horzSpace2" presStyleCnt="0"/>
      <dgm:spPr/>
    </dgm:pt>
    <dgm:pt modelId="{DCD32229-87B3-4D9D-910F-53955A7C329A}" type="pres">
      <dgm:prSet presAssocID="{2DBBE773-6F23-49E7-8713-64ECF07377E2}" presName="tx2" presStyleLbl="revTx" presStyleIdx="5" presStyleCnt="6" custScaleY="154029" custLinFactNeighborX="931" custLinFactNeighborY="-21185"/>
      <dgm:spPr/>
    </dgm:pt>
    <dgm:pt modelId="{5711AAA0-6D9F-4FE2-A416-E6B78F5336A4}" type="pres">
      <dgm:prSet presAssocID="{2DBBE773-6F23-49E7-8713-64ECF07377E2}" presName="vert2" presStyleCnt="0"/>
      <dgm:spPr/>
    </dgm:pt>
    <dgm:pt modelId="{D9C7653B-C236-4E07-B34F-38A28C0E01B9}" type="pres">
      <dgm:prSet presAssocID="{2DBBE773-6F23-49E7-8713-64ECF07377E2}" presName="thinLine2b" presStyleLbl="callout" presStyleIdx="4" presStyleCnt="5"/>
      <dgm:spPr/>
    </dgm:pt>
    <dgm:pt modelId="{13B1B230-B40A-4C05-A8BF-22EF92EF543B}" type="pres">
      <dgm:prSet presAssocID="{2DBBE773-6F23-49E7-8713-64ECF07377E2}" presName="vertSpace2b" presStyleCnt="0"/>
      <dgm:spPr/>
    </dgm:pt>
  </dgm:ptLst>
  <dgm:cxnLst>
    <dgm:cxn modelId="{57CF630D-4F2E-4D98-AAD5-58FD74D09EE2}" srcId="{2785ECEF-6334-4CC1-829D-EB530AF89035}" destId="{ECF2C16B-AFED-4C59-889E-CBC9CA6C904E}" srcOrd="1" destOrd="0" parTransId="{C22647B3-AF04-49B8-9531-B233909C6156}" sibTransId="{FF4FFB94-14B7-4D58-AACA-F3F421F3B107}"/>
    <dgm:cxn modelId="{30030F0F-75AE-42E8-9E1E-BBA75F8B4BFA}" srcId="{2785ECEF-6334-4CC1-829D-EB530AF89035}" destId="{2DBBE773-6F23-49E7-8713-64ECF07377E2}" srcOrd="4" destOrd="0" parTransId="{BC87C094-A0EA-4619-BBA0-17AF33AA0378}" sibTransId="{0B99DEC5-FF43-4D53-B3B5-DDFD5E4F058B}"/>
    <dgm:cxn modelId="{BE33AE1C-1195-46C4-97E2-415671D4BA34}" type="presOf" srcId="{01189D95-868E-4018-992F-4E80FB6A56B3}" destId="{4A422630-7186-4657-A89D-9782EAEA981B}" srcOrd="0" destOrd="0" presId="urn:microsoft.com/office/officeart/2008/layout/LinedList"/>
    <dgm:cxn modelId="{2312F52C-99FF-4B76-B40D-CB0AEE6D27B5}" type="presOf" srcId="{796549E2-D29B-47CF-A319-7FBC4B5F0A8C}" destId="{479EA7A6-DEFF-4311-9710-A1EFEA65FBA0}" srcOrd="0" destOrd="0" presId="urn:microsoft.com/office/officeart/2008/layout/LinedList"/>
    <dgm:cxn modelId="{A26C4261-3A46-4AD9-85D1-86716DD71A05}" srcId="{01189D95-868E-4018-992F-4E80FB6A56B3}" destId="{2785ECEF-6334-4CC1-829D-EB530AF89035}" srcOrd="0" destOrd="0" parTransId="{70888D6F-8DD2-44EE-9C1F-6EFFDB8F1127}" sibTransId="{FF89855B-564A-4E22-AB06-2B87B876E8C7}"/>
    <dgm:cxn modelId="{876BDE41-CDC3-46B5-9B0B-37C57FD20805}" type="presOf" srcId="{2DBBE773-6F23-49E7-8713-64ECF07377E2}" destId="{DCD32229-87B3-4D9D-910F-53955A7C329A}" srcOrd="0" destOrd="0" presId="urn:microsoft.com/office/officeart/2008/layout/LinedList"/>
    <dgm:cxn modelId="{5726737C-3F9E-4A35-813C-F75950A8382A}" srcId="{2785ECEF-6334-4CC1-829D-EB530AF89035}" destId="{FD06BAAC-5235-4DB7-899D-C01B0885D9AA}" srcOrd="0" destOrd="0" parTransId="{AE34E69C-852C-4FA2-BA83-BF86EAA6F32F}" sibTransId="{2D37706C-5702-41D2-96A1-353704234359}"/>
    <dgm:cxn modelId="{8499537D-6A02-486D-931D-89C991F0B9EE}" type="presOf" srcId="{ECF2C16B-AFED-4C59-889E-CBC9CA6C904E}" destId="{A4F05261-4390-4D76-A777-03D32098B0C5}" srcOrd="0" destOrd="0" presId="urn:microsoft.com/office/officeart/2008/layout/LinedList"/>
    <dgm:cxn modelId="{7997E58D-7603-42CB-80ED-81AC1344E908}" srcId="{2785ECEF-6334-4CC1-829D-EB530AF89035}" destId="{EE97FFBA-A5F2-4219-BF55-BCA6C827E32C}" srcOrd="2" destOrd="0" parTransId="{5908937C-DB15-4135-AFA7-4DF962858091}" sibTransId="{C9731CAF-0025-4B93-87EE-5BE55F33D6FB}"/>
    <dgm:cxn modelId="{4087DBAC-2D24-49BB-93BD-071D5503B24A}" type="presOf" srcId="{EE97FFBA-A5F2-4219-BF55-BCA6C827E32C}" destId="{AAF35A21-2423-46EB-9B45-B7F5EE9D06B0}" srcOrd="0" destOrd="0" presId="urn:microsoft.com/office/officeart/2008/layout/LinedList"/>
    <dgm:cxn modelId="{3CB833B1-D6AC-40E2-8231-8C287EE8E0AC}" type="presOf" srcId="{2785ECEF-6334-4CC1-829D-EB530AF89035}" destId="{2911C9C1-335E-4197-8C00-8B36F448065A}" srcOrd="0" destOrd="0" presId="urn:microsoft.com/office/officeart/2008/layout/LinedList"/>
    <dgm:cxn modelId="{38D470DB-2A91-4099-8511-952C8D51D9F7}" type="presOf" srcId="{FD06BAAC-5235-4DB7-899D-C01B0885D9AA}" destId="{CD0C7B6D-FFD6-4109-B70C-98B8D88A819B}" srcOrd="0" destOrd="0" presId="urn:microsoft.com/office/officeart/2008/layout/LinedList"/>
    <dgm:cxn modelId="{85529BDC-BD98-4375-AEEE-6F391864E076}" srcId="{2785ECEF-6334-4CC1-829D-EB530AF89035}" destId="{796549E2-D29B-47CF-A319-7FBC4B5F0A8C}" srcOrd="3" destOrd="0" parTransId="{C6B56D6D-DA2C-424A-87AB-B12297628721}" sibTransId="{D43DED63-7F52-4598-8C78-138D127C6A49}"/>
    <dgm:cxn modelId="{4CB84C4F-0FBF-4154-822A-AA1C724DC8EA}" type="presParOf" srcId="{4A422630-7186-4657-A89D-9782EAEA981B}" destId="{55DE9A7F-9FED-4474-BACD-0E318B26B9B8}" srcOrd="0" destOrd="0" presId="urn:microsoft.com/office/officeart/2008/layout/LinedList"/>
    <dgm:cxn modelId="{E12BC848-1075-462C-B525-7C8D1533F4A3}" type="presParOf" srcId="{4A422630-7186-4657-A89D-9782EAEA981B}" destId="{DD28DE3E-F8C9-4CEE-BFDD-17B21CA0B9B5}" srcOrd="1" destOrd="0" presId="urn:microsoft.com/office/officeart/2008/layout/LinedList"/>
    <dgm:cxn modelId="{B1A236DA-793E-46A8-B032-2E22A1A525FE}" type="presParOf" srcId="{DD28DE3E-F8C9-4CEE-BFDD-17B21CA0B9B5}" destId="{2911C9C1-335E-4197-8C00-8B36F448065A}" srcOrd="0" destOrd="0" presId="urn:microsoft.com/office/officeart/2008/layout/LinedList"/>
    <dgm:cxn modelId="{B307FE9A-EFA7-42D4-B27C-B591743EF139}" type="presParOf" srcId="{DD28DE3E-F8C9-4CEE-BFDD-17B21CA0B9B5}" destId="{39E0D076-3420-488B-A35E-995E61B3073E}" srcOrd="1" destOrd="0" presId="urn:microsoft.com/office/officeart/2008/layout/LinedList"/>
    <dgm:cxn modelId="{04CB05B7-9711-45D8-9ADD-78BB0782E2D2}" type="presParOf" srcId="{39E0D076-3420-488B-A35E-995E61B3073E}" destId="{59E6FBCF-F0A3-40D0-B3CC-FE5F8C9ED416}" srcOrd="0" destOrd="0" presId="urn:microsoft.com/office/officeart/2008/layout/LinedList"/>
    <dgm:cxn modelId="{540DBDAC-698B-4F77-9F3A-CC58D9EF1E81}" type="presParOf" srcId="{39E0D076-3420-488B-A35E-995E61B3073E}" destId="{4DA979BE-2B84-4E6D-85AB-F5B5B6E41CCD}" srcOrd="1" destOrd="0" presId="urn:microsoft.com/office/officeart/2008/layout/LinedList"/>
    <dgm:cxn modelId="{B0092B95-0B44-4BDF-8CAA-596E50EBB94D}" type="presParOf" srcId="{4DA979BE-2B84-4E6D-85AB-F5B5B6E41CCD}" destId="{E1360290-7E5D-44A2-A32F-5C6A82A3BE0D}" srcOrd="0" destOrd="0" presId="urn:microsoft.com/office/officeart/2008/layout/LinedList"/>
    <dgm:cxn modelId="{0EC20D8D-AF4B-4317-9DD3-71C1AC1BB5DD}" type="presParOf" srcId="{4DA979BE-2B84-4E6D-85AB-F5B5B6E41CCD}" destId="{CD0C7B6D-FFD6-4109-B70C-98B8D88A819B}" srcOrd="1" destOrd="0" presId="urn:microsoft.com/office/officeart/2008/layout/LinedList"/>
    <dgm:cxn modelId="{AC23A758-0A87-42D2-B9C9-4438C16197E0}" type="presParOf" srcId="{4DA979BE-2B84-4E6D-85AB-F5B5B6E41CCD}" destId="{BCA15213-11C5-40F7-91C8-C14C1403018E}" srcOrd="2" destOrd="0" presId="urn:microsoft.com/office/officeart/2008/layout/LinedList"/>
    <dgm:cxn modelId="{48F6482A-762F-445E-9DE7-C82252588DEC}" type="presParOf" srcId="{39E0D076-3420-488B-A35E-995E61B3073E}" destId="{88133BE9-FCE3-454A-83EF-00C807C4BA08}" srcOrd="2" destOrd="0" presId="urn:microsoft.com/office/officeart/2008/layout/LinedList"/>
    <dgm:cxn modelId="{2737599E-7AF7-4515-8C48-536894D18D9D}" type="presParOf" srcId="{39E0D076-3420-488B-A35E-995E61B3073E}" destId="{13FBCA06-F78A-4135-8866-3BE9D39935E0}" srcOrd="3" destOrd="0" presId="urn:microsoft.com/office/officeart/2008/layout/LinedList"/>
    <dgm:cxn modelId="{498DC607-1E9E-4331-87E2-4F856F69DB3A}" type="presParOf" srcId="{39E0D076-3420-488B-A35E-995E61B3073E}" destId="{8E9EFD60-091F-48ED-8F03-C4D7BB385CC0}" srcOrd="4" destOrd="0" presId="urn:microsoft.com/office/officeart/2008/layout/LinedList"/>
    <dgm:cxn modelId="{FCAA79E3-4FCC-4D65-ADE5-F5F864D072C7}" type="presParOf" srcId="{8E9EFD60-091F-48ED-8F03-C4D7BB385CC0}" destId="{164986D6-824F-45D8-8ADA-49704874EAD3}" srcOrd="0" destOrd="0" presId="urn:microsoft.com/office/officeart/2008/layout/LinedList"/>
    <dgm:cxn modelId="{44E1DE39-8900-43E1-BBEA-D1CEBCBFE5CB}" type="presParOf" srcId="{8E9EFD60-091F-48ED-8F03-C4D7BB385CC0}" destId="{A4F05261-4390-4D76-A777-03D32098B0C5}" srcOrd="1" destOrd="0" presId="urn:microsoft.com/office/officeart/2008/layout/LinedList"/>
    <dgm:cxn modelId="{2A3877A1-2A24-4B8E-9E6C-2234E255F33F}" type="presParOf" srcId="{8E9EFD60-091F-48ED-8F03-C4D7BB385CC0}" destId="{DB022109-9A07-4414-902C-73397A4F483E}" srcOrd="2" destOrd="0" presId="urn:microsoft.com/office/officeart/2008/layout/LinedList"/>
    <dgm:cxn modelId="{63F51E00-711D-4272-BE4B-BF1E8D3BC19B}" type="presParOf" srcId="{39E0D076-3420-488B-A35E-995E61B3073E}" destId="{DF2D8DD7-C86F-4951-BA26-9BE590A916DC}" srcOrd="5" destOrd="0" presId="urn:microsoft.com/office/officeart/2008/layout/LinedList"/>
    <dgm:cxn modelId="{17BECB2A-CE15-488C-8021-E2077D2A6154}" type="presParOf" srcId="{39E0D076-3420-488B-A35E-995E61B3073E}" destId="{B4A833B9-73E7-4F9A-9287-57CFEAD8794B}" srcOrd="6" destOrd="0" presId="urn:microsoft.com/office/officeart/2008/layout/LinedList"/>
    <dgm:cxn modelId="{40497E02-3E3B-46E4-8E8F-94755565F9E3}" type="presParOf" srcId="{39E0D076-3420-488B-A35E-995E61B3073E}" destId="{F1460171-10BE-4778-B99E-C737C6D01A82}" srcOrd="7" destOrd="0" presId="urn:microsoft.com/office/officeart/2008/layout/LinedList"/>
    <dgm:cxn modelId="{88C11578-EA40-46D2-9CCF-E3072352037F}" type="presParOf" srcId="{F1460171-10BE-4778-B99E-C737C6D01A82}" destId="{61124F4C-99BC-44A5-9356-A67D849F47C1}" srcOrd="0" destOrd="0" presId="urn:microsoft.com/office/officeart/2008/layout/LinedList"/>
    <dgm:cxn modelId="{57578962-0385-42DD-950F-7008738F7D8F}" type="presParOf" srcId="{F1460171-10BE-4778-B99E-C737C6D01A82}" destId="{AAF35A21-2423-46EB-9B45-B7F5EE9D06B0}" srcOrd="1" destOrd="0" presId="urn:microsoft.com/office/officeart/2008/layout/LinedList"/>
    <dgm:cxn modelId="{6ABD0F90-78AE-46E9-BAA3-9FAA8D762978}" type="presParOf" srcId="{F1460171-10BE-4778-B99E-C737C6D01A82}" destId="{354CE4C6-74BE-4CFA-A8E2-AA117D4F1FF9}" srcOrd="2" destOrd="0" presId="urn:microsoft.com/office/officeart/2008/layout/LinedList"/>
    <dgm:cxn modelId="{38436FD1-152F-4B08-93A4-06029B7AD12B}" type="presParOf" srcId="{39E0D076-3420-488B-A35E-995E61B3073E}" destId="{72DAB341-074B-44C5-8E7F-E648832DCBDD}" srcOrd="8" destOrd="0" presId="urn:microsoft.com/office/officeart/2008/layout/LinedList"/>
    <dgm:cxn modelId="{9BC7B7D8-5FB5-4618-B387-09EADFAFB71C}" type="presParOf" srcId="{39E0D076-3420-488B-A35E-995E61B3073E}" destId="{0D10F5BB-FA07-411C-9F7D-B7E9D01A81B5}" srcOrd="9" destOrd="0" presId="urn:microsoft.com/office/officeart/2008/layout/LinedList"/>
    <dgm:cxn modelId="{AF4E81F1-BB34-4022-81F2-D53639F552F9}" type="presParOf" srcId="{39E0D076-3420-488B-A35E-995E61B3073E}" destId="{298B8796-5F6D-40BE-907E-822A34995373}" srcOrd="10" destOrd="0" presId="urn:microsoft.com/office/officeart/2008/layout/LinedList"/>
    <dgm:cxn modelId="{C46C8BB2-6802-4955-8AA7-3E5127D660D8}" type="presParOf" srcId="{298B8796-5F6D-40BE-907E-822A34995373}" destId="{ADDEF037-A9DB-4B5B-B5A7-F2932E5328A0}" srcOrd="0" destOrd="0" presId="urn:microsoft.com/office/officeart/2008/layout/LinedList"/>
    <dgm:cxn modelId="{6819EA6B-42A5-414A-ABC4-AA303B70CF4D}" type="presParOf" srcId="{298B8796-5F6D-40BE-907E-822A34995373}" destId="{479EA7A6-DEFF-4311-9710-A1EFEA65FBA0}" srcOrd="1" destOrd="0" presId="urn:microsoft.com/office/officeart/2008/layout/LinedList"/>
    <dgm:cxn modelId="{BE57931C-92A1-4F6D-A73E-D5A7E15FE44D}" type="presParOf" srcId="{298B8796-5F6D-40BE-907E-822A34995373}" destId="{7897DB56-0F97-4980-9C27-AB605DE45724}" srcOrd="2" destOrd="0" presId="urn:microsoft.com/office/officeart/2008/layout/LinedList"/>
    <dgm:cxn modelId="{A12AB72F-905F-47B1-B229-35520B5A5EED}" type="presParOf" srcId="{39E0D076-3420-488B-A35E-995E61B3073E}" destId="{DBA7D6D6-8044-40C3-A99A-01E99BEBA32B}" srcOrd="11" destOrd="0" presId="urn:microsoft.com/office/officeart/2008/layout/LinedList"/>
    <dgm:cxn modelId="{7E934BC3-735E-4DAF-B9EB-0D2EA6164994}" type="presParOf" srcId="{39E0D076-3420-488B-A35E-995E61B3073E}" destId="{CE0621B0-CDFA-47CC-92B8-721C8B6ED48E}" srcOrd="12" destOrd="0" presId="urn:microsoft.com/office/officeart/2008/layout/LinedList"/>
    <dgm:cxn modelId="{1534D017-854F-4D48-9F79-6CD71EB76484}" type="presParOf" srcId="{39E0D076-3420-488B-A35E-995E61B3073E}" destId="{18A3D5DB-8B99-47EE-ABBE-4E43EDCEE534}" srcOrd="13" destOrd="0" presId="urn:microsoft.com/office/officeart/2008/layout/LinedList"/>
    <dgm:cxn modelId="{3BAB0B78-D138-43DD-B6E5-91ACBC5C6F31}" type="presParOf" srcId="{18A3D5DB-8B99-47EE-ABBE-4E43EDCEE534}" destId="{302D8DDF-B76D-4DE2-B33D-A7B50C28C5BE}" srcOrd="0" destOrd="0" presId="urn:microsoft.com/office/officeart/2008/layout/LinedList"/>
    <dgm:cxn modelId="{D64A2DE6-060A-4FA2-9D60-AA35C9D714F6}" type="presParOf" srcId="{18A3D5DB-8B99-47EE-ABBE-4E43EDCEE534}" destId="{DCD32229-87B3-4D9D-910F-53955A7C329A}" srcOrd="1" destOrd="0" presId="urn:microsoft.com/office/officeart/2008/layout/LinedList"/>
    <dgm:cxn modelId="{C4DF4B11-B8D4-455E-9C33-B5764A2CD6FB}" type="presParOf" srcId="{18A3D5DB-8B99-47EE-ABBE-4E43EDCEE534}" destId="{5711AAA0-6D9F-4FE2-A416-E6B78F5336A4}" srcOrd="2" destOrd="0" presId="urn:microsoft.com/office/officeart/2008/layout/LinedList"/>
    <dgm:cxn modelId="{E098F5FC-E316-453C-A234-6F062F2E85D6}" type="presParOf" srcId="{39E0D076-3420-488B-A35E-995E61B3073E}" destId="{D9C7653B-C236-4E07-B34F-38A28C0E01B9}" srcOrd="14" destOrd="0" presId="urn:microsoft.com/office/officeart/2008/layout/LinedList"/>
    <dgm:cxn modelId="{00AF7469-F05F-42A3-AABC-2B02C6C4C978}" type="presParOf" srcId="{39E0D076-3420-488B-A35E-995E61B3073E}" destId="{13B1B230-B40A-4C05-A8BF-22EF92EF543B}" srcOrd="15" destOrd="0" presId="urn:microsoft.com/office/officeart/2008/layout/Lin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AD669-E027-4975-AEEA-0E416931C041}">
      <dsp:nvSpPr>
        <dsp:cNvPr id="0" name=""/>
        <dsp:cNvSpPr/>
      </dsp:nvSpPr>
      <dsp:spPr>
        <a:xfrm>
          <a:off x="1732103" y="3692037"/>
          <a:ext cx="226876" cy="1908197"/>
        </a:xfrm>
        <a:custGeom>
          <a:avLst/>
          <a:gdLst/>
          <a:ahLst/>
          <a:cxnLst/>
          <a:rect l="0" t="0" r="0" b="0"/>
          <a:pathLst>
            <a:path>
              <a:moveTo>
                <a:pt x="0" y="0"/>
              </a:moveTo>
              <a:lnTo>
                <a:pt x="113438" y="0"/>
              </a:lnTo>
              <a:lnTo>
                <a:pt x="113438" y="1908197"/>
              </a:lnTo>
              <a:lnTo>
                <a:pt x="226876" y="190819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797501" y="4598095"/>
        <a:ext cx="96081" cy="96081"/>
      </dsp:txXfrm>
    </dsp:sp>
    <dsp:sp modelId="{00B7128F-CEDD-4F5E-982C-CE05C0515B6F}">
      <dsp:nvSpPr>
        <dsp:cNvPr id="0" name=""/>
        <dsp:cNvSpPr/>
      </dsp:nvSpPr>
      <dsp:spPr>
        <a:xfrm>
          <a:off x="1732103" y="3388902"/>
          <a:ext cx="334113" cy="303135"/>
        </a:xfrm>
        <a:custGeom>
          <a:avLst/>
          <a:gdLst/>
          <a:ahLst/>
          <a:cxnLst/>
          <a:rect l="0" t="0" r="0" b="0"/>
          <a:pathLst>
            <a:path>
              <a:moveTo>
                <a:pt x="0" y="303135"/>
              </a:moveTo>
              <a:lnTo>
                <a:pt x="167056" y="303135"/>
              </a:lnTo>
              <a:lnTo>
                <a:pt x="167056" y="0"/>
              </a:lnTo>
              <a:lnTo>
                <a:pt x="334113"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887881" y="3529191"/>
        <a:ext cx="22556" cy="22556"/>
      </dsp:txXfrm>
    </dsp:sp>
    <dsp:sp modelId="{0B11B9EB-9DC0-4149-9394-640C54439D1A}">
      <dsp:nvSpPr>
        <dsp:cNvPr id="0" name=""/>
        <dsp:cNvSpPr/>
      </dsp:nvSpPr>
      <dsp:spPr>
        <a:xfrm>
          <a:off x="1732103" y="1608854"/>
          <a:ext cx="192132" cy="2083183"/>
        </a:xfrm>
        <a:custGeom>
          <a:avLst/>
          <a:gdLst/>
          <a:ahLst/>
          <a:cxnLst/>
          <a:rect l="0" t="0" r="0" b="0"/>
          <a:pathLst>
            <a:path>
              <a:moveTo>
                <a:pt x="0" y="2083183"/>
              </a:moveTo>
              <a:lnTo>
                <a:pt x="96066" y="2083183"/>
              </a:lnTo>
              <a:lnTo>
                <a:pt x="96066" y="0"/>
              </a:lnTo>
              <a:lnTo>
                <a:pt x="19213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775869" y="2598145"/>
        <a:ext cx="104601" cy="104601"/>
      </dsp:txXfrm>
    </dsp:sp>
    <dsp:sp modelId="{65201B25-57FC-4704-94E1-1E0F40CED300}">
      <dsp:nvSpPr>
        <dsp:cNvPr id="0" name=""/>
        <dsp:cNvSpPr/>
      </dsp:nvSpPr>
      <dsp:spPr>
        <a:xfrm rot="16200000">
          <a:off x="-1924212" y="3078493"/>
          <a:ext cx="6085545" cy="1227087"/>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3556000">
            <a:lnSpc>
              <a:spcPct val="90000"/>
            </a:lnSpc>
            <a:spcBef>
              <a:spcPct val="0"/>
            </a:spcBef>
            <a:spcAft>
              <a:spcPct val="35000"/>
            </a:spcAft>
            <a:buNone/>
          </a:pPr>
          <a:r>
            <a:rPr lang="en-US" sz="8000" kern="1200" dirty="0">
              <a:solidFill>
                <a:schemeClr val="bg2"/>
              </a:solidFill>
              <a:latin typeface="Agency FB" pitchFamily="34" charset="0"/>
            </a:rPr>
            <a:t>INTRODUCTION</a:t>
          </a:r>
        </a:p>
      </dsp:txBody>
      <dsp:txXfrm>
        <a:off x="-1924212" y="3078493"/>
        <a:ext cx="6085545" cy="1227087"/>
      </dsp:txXfrm>
    </dsp:sp>
    <dsp:sp modelId="{FCBF3078-99D1-4CCA-B7C0-819E1DF0AF64}">
      <dsp:nvSpPr>
        <dsp:cNvPr id="0" name=""/>
        <dsp:cNvSpPr/>
      </dsp:nvSpPr>
      <dsp:spPr>
        <a:xfrm>
          <a:off x="1924236" y="882292"/>
          <a:ext cx="5786014" cy="1453123"/>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A Citizens budget is a simpler, less technical version of government’s budget specifically designed to present key information that is understandable by the general public. Citizens’ budget can vary widely in focus, content, and can be presented in a number of ways, ranging from a simple brochure to a comprehensive report. n</a:t>
          </a:r>
          <a:endParaRPr lang="en-US" sz="1800" b="1" kern="1200" dirty="0">
            <a:solidFill>
              <a:schemeClr val="bg2"/>
            </a:solidFill>
          </a:endParaRPr>
        </a:p>
      </dsp:txBody>
      <dsp:txXfrm>
        <a:off x="1924236" y="882292"/>
        <a:ext cx="5786014" cy="1453123"/>
      </dsp:txXfrm>
    </dsp:sp>
    <dsp:sp modelId="{AF170C09-7305-4639-A33D-D49D2FD24BA3}">
      <dsp:nvSpPr>
        <dsp:cNvPr id="0" name=""/>
        <dsp:cNvSpPr/>
      </dsp:nvSpPr>
      <dsp:spPr>
        <a:xfrm>
          <a:off x="2066216" y="2500010"/>
          <a:ext cx="5600844" cy="1777783"/>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Citizen Budget is one that:</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-is produced by government;</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-is produced in consultation with citizens; </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-enables public understanding and ownership of the budget;</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-serve as a door to more information about the budge</a:t>
          </a:r>
          <a:r>
            <a:rPr lang="en-US" sz="1800" b="1" kern="1200" dirty="0">
              <a:solidFill>
                <a:schemeClr val="bg1"/>
              </a:solidFill>
              <a:latin typeface="Agency FB" pitchFamily="34" charset="0"/>
            </a:rPr>
            <a:t>t;</a:t>
          </a:r>
        </a:p>
      </dsp:txBody>
      <dsp:txXfrm>
        <a:off x="2066216" y="2500010"/>
        <a:ext cx="5600844" cy="1777783"/>
      </dsp:txXfrm>
    </dsp:sp>
    <dsp:sp modelId="{4230ED1B-033C-4631-ADE7-C72C6F0039D8}">
      <dsp:nvSpPr>
        <dsp:cNvPr id="0" name=""/>
        <dsp:cNvSpPr/>
      </dsp:nvSpPr>
      <dsp:spPr>
        <a:xfrm>
          <a:off x="1958980" y="4465669"/>
          <a:ext cx="5641211" cy="2269130"/>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en-US" sz="1800" b="1" kern="1200" dirty="0">
              <a:solidFill>
                <a:schemeClr val="bg1"/>
              </a:solidFill>
              <a:latin typeface="Agency FB" pitchFamily="34" charset="0"/>
            </a:rPr>
            <a:t>-</a:t>
          </a:r>
          <a:r>
            <a:rPr lang="en-US" sz="1800" b="1" kern="1200" dirty="0">
              <a:solidFill>
                <a:schemeClr val="bg2"/>
              </a:solidFill>
              <a:latin typeface="Agency FB" pitchFamily="34" charset="0"/>
            </a:rPr>
            <a:t>focuses on the budget planning documents;</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-is published at or around the same time as the budget itself;</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-is produced in at least the official language of the country; and </a:t>
          </a:r>
        </a:p>
        <a:p>
          <a:pPr marL="0" lvl="0" indent="0" algn="l" defTabSz="800100">
            <a:lnSpc>
              <a:spcPct val="90000"/>
            </a:lnSpc>
            <a:spcBef>
              <a:spcPct val="0"/>
            </a:spcBef>
            <a:spcAft>
              <a:spcPct val="35000"/>
            </a:spcAft>
            <a:buNone/>
          </a:pPr>
          <a:r>
            <a:rPr lang="en-US" sz="1800" b="1" kern="1200" dirty="0">
              <a:solidFill>
                <a:schemeClr val="bg2"/>
              </a:solidFill>
              <a:latin typeface="Agency FB" pitchFamily="34" charset="0"/>
            </a:rPr>
            <a:t>-is disseminated widely, preferably in multiple formats</a:t>
          </a:r>
          <a:r>
            <a:rPr lang="en-US" sz="1800" b="1" kern="1200" dirty="0">
              <a:solidFill>
                <a:schemeClr val="bg1"/>
              </a:solidFill>
              <a:latin typeface="Agency FB" pitchFamily="34" charset="0"/>
            </a:rPr>
            <a:t>.</a:t>
          </a:r>
        </a:p>
      </dsp:txBody>
      <dsp:txXfrm>
        <a:off x="1958980" y="4465669"/>
        <a:ext cx="5641211" cy="22691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99B3E-A319-4D59-8320-4A39694D5D5F}">
      <dsp:nvSpPr>
        <dsp:cNvPr id="0" name=""/>
        <dsp:cNvSpPr/>
      </dsp:nvSpPr>
      <dsp:spPr>
        <a:xfrm>
          <a:off x="3103553" y="51763"/>
          <a:ext cx="4128809" cy="2930743"/>
        </a:xfrm>
        <a:prstGeom prst="triangl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latin typeface="Adobe Gothic Std B" pitchFamily="34" charset="-128"/>
              <a:ea typeface="Adobe Gothic Std B" pitchFamily="34" charset="-128"/>
            </a:rPr>
            <a:t>TOTAL FUNDING SOURCES N355.55B</a:t>
          </a:r>
          <a:endParaRPr lang="en-US" sz="1600" kern="1200" dirty="0">
            <a:solidFill>
              <a:schemeClr val="tx1"/>
            </a:solidFill>
          </a:endParaRPr>
        </a:p>
      </dsp:txBody>
      <dsp:txXfrm>
        <a:off x="4135755" y="1517135"/>
        <a:ext cx="2064405" cy="1465371"/>
      </dsp:txXfrm>
    </dsp:sp>
    <dsp:sp modelId="{BC49680D-65C2-48C7-823E-EAE39B1A02C7}">
      <dsp:nvSpPr>
        <dsp:cNvPr id="0" name=""/>
        <dsp:cNvSpPr/>
      </dsp:nvSpPr>
      <dsp:spPr>
        <a:xfrm>
          <a:off x="1247718" y="2919767"/>
          <a:ext cx="3891193" cy="299906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tx1"/>
              </a:solidFill>
              <a:latin typeface="Adobe Gothic Std B" pitchFamily="34" charset="-128"/>
              <a:ea typeface="Adobe Gothic Std B" pitchFamily="34" charset="-128"/>
            </a:rPr>
            <a:t>  </a:t>
          </a:r>
          <a:r>
            <a:rPr lang="en-US" sz="1600" b="1" kern="1200" dirty="0">
              <a:solidFill>
                <a:schemeClr val="tx1"/>
              </a:solidFill>
              <a:latin typeface="Adobe Gothic Std B" pitchFamily="34" charset="-128"/>
              <a:ea typeface="Adobe Gothic Std B" pitchFamily="34" charset="-128"/>
            </a:rPr>
            <a:t>BUDGET DEFICIT N116.698B</a:t>
          </a:r>
          <a:endParaRPr lang="en-US" sz="1600" kern="1200" dirty="0">
            <a:solidFill>
              <a:schemeClr val="tx1"/>
            </a:solidFill>
          </a:endParaRPr>
        </a:p>
      </dsp:txBody>
      <dsp:txXfrm>
        <a:off x="2220516" y="4419298"/>
        <a:ext cx="1945597" cy="1499531"/>
      </dsp:txXfrm>
    </dsp:sp>
    <dsp:sp modelId="{83323B1C-67B0-487F-BAF4-EE072F0F259F}">
      <dsp:nvSpPr>
        <dsp:cNvPr id="0" name=""/>
        <dsp:cNvSpPr/>
      </dsp:nvSpPr>
      <dsp:spPr>
        <a:xfrm rot="10800000">
          <a:off x="3207020" y="2944179"/>
          <a:ext cx="3975677" cy="3053945"/>
        </a:xfrm>
        <a:prstGeom prst="triangl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US" sz="1800" b="1" kern="1200" dirty="0">
            <a:solidFill>
              <a:schemeClr val="tx1"/>
            </a:solidFill>
            <a:latin typeface="Adobe Gothic Std B" pitchFamily="34" charset="-128"/>
            <a:ea typeface="Adobe Gothic Std B" pitchFamily="34" charset="-128"/>
          </a:endParaRPr>
        </a:p>
        <a:p>
          <a:pPr marL="0" lvl="0" indent="0" algn="ctr" defTabSz="800100">
            <a:lnSpc>
              <a:spcPct val="90000"/>
            </a:lnSpc>
            <a:spcBef>
              <a:spcPct val="0"/>
            </a:spcBef>
            <a:spcAft>
              <a:spcPct val="35000"/>
            </a:spcAft>
            <a:buNone/>
          </a:pPr>
          <a:r>
            <a:rPr lang="en-US" sz="2000" b="1" kern="1200" dirty="0">
              <a:solidFill>
                <a:schemeClr val="tx1"/>
              </a:solidFill>
              <a:latin typeface="Adobe Gothic Std B" pitchFamily="34" charset="-128"/>
              <a:ea typeface="Adobe Gothic Std B" pitchFamily="34" charset="-128"/>
            </a:rPr>
            <a:t>TOTAL BUDGET N472.25B</a:t>
          </a:r>
          <a:endParaRPr lang="en-US" sz="2000" kern="1200" dirty="0">
            <a:solidFill>
              <a:schemeClr val="tx1"/>
            </a:solidFill>
          </a:endParaRPr>
        </a:p>
      </dsp:txBody>
      <dsp:txXfrm rot="10800000">
        <a:off x="4200939" y="2944179"/>
        <a:ext cx="1987839" cy="1526972"/>
      </dsp:txXfrm>
    </dsp:sp>
    <dsp:sp modelId="{E52AEBB2-7BAC-4854-9F90-BB1759F82281}">
      <dsp:nvSpPr>
        <dsp:cNvPr id="0" name=""/>
        <dsp:cNvSpPr/>
      </dsp:nvSpPr>
      <dsp:spPr>
        <a:xfrm>
          <a:off x="5200647" y="2919767"/>
          <a:ext cx="3902919" cy="2999062"/>
        </a:xfrm>
        <a:prstGeom prst="triangle">
          <a:avLst/>
        </a:prstGeom>
        <a:solidFill>
          <a:srgbClr val="7030A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Adobe Gothic Std B" pitchFamily="34" charset="-128"/>
              <a:ea typeface="Adobe Gothic Std B" pitchFamily="34" charset="-128"/>
            </a:rPr>
            <a:t>TOTAL DEFICIT FINANCING   N116.698B</a:t>
          </a:r>
          <a:endParaRPr lang="en-US" sz="1600" kern="1200" dirty="0">
            <a:solidFill>
              <a:schemeClr val="bg1"/>
            </a:solidFill>
          </a:endParaRPr>
        </a:p>
      </dsp:txBody>
      <dsp:txXfrm>
        <a:off x="6176377" y="4419298"/>
        <a:ext cx="1951459" cy="14995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C0ADC-0090-4ABA-843D-0B1C0012A477}">
      <dsp:nvSpPr>
        <dsp:cNvPr id="0" name=""/>
        <dsp:cNvSpPr/>
      </dsp:nvSpPr>
      <dsp:spPr>
        <a:xfrm>
          <a:off x="1161019" y="-53058"/>
          <a:ext cx="2343679" cy="945118"/>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2E8C7F-D085-4823-91E7-CC19D0921FB2}">
      <dsp:nvSpPr>
        <dsp:cNvPr id="0" name=""/>
        <dsp:cNvSpPr/>
      </dsp:nvSpPr>
      <dsp:spPr>
        <a:xfrm>
          <a:off x="1461910" y="146971"/>
          <a:ext cx="1643545" cy="6244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C00000"/>
              </a:solidFill>
            </a:rPr>
            <a:t>Internal Loan – </a:t>
          </a:r>
          <a:r>
            <a:rPr lang="en-US" sz="1200" b="1" strike="sngStrike" kern="1200" dirty="0">
              <a:solidFill>
                <a:srgbClr val="C00000"/>
              </a:solidFill>
            </a:rPr>
            <a:t>N</a:t>
          </a:r>
          <a:r>
            <a:rPr lang="en-US" sz="1200" b="1" kern="1200" dirty="0">
              <a:solidFill>
                <a:srgbClr val="C00000"/>
              </a:solidFill>
            </a:rPr>
            <a:t>84,895,510,000.00</a:t>
          </a:r>
          <a:endParaRPr lang="en-US" sz="1200" kern="1200" dirty="0"/>
        </a:p>
      </dsp:txBody>
      <dsp:txXfrm>
        <a:off x="1461910" y="146971"/>
        <a:ext cx="1643545" cy="624446"/>
      </dsp:txXfrm>
    </dsp:sp>
    <dsp:sp modelId="{27E92D37-320D-4B55-8A83-7C4F453F67B7}">
      <dsp:nvSpPr>
        <dsp:cNvPr id="0" name=""/>
        <dsp:cNvSpPr/>
      </dsp:nvSpPr>
      <dsp:spPr>
        <a:xfrm>
          <a:off x="340936" y="586081"/>
          <a:ext cx="2898587" cy="945118"/>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64AECA-B2C5-4CC8-A317-1722DC15A6A9}">
      <dsp:nvSpPr>
        <dsp:cNvPr id="0" name=""/>
        <dsp:cNvSpPr/>
      </dsp:nvSpPr>
      <dsp:spPr>
        <a:xfrm>
          <a:off x="963789" y="650848"/>
          <a:ext cx="2063922" cy="629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C00000"/>
              </a:solidFill>
            </a:rPr>
            <a:t>External Loan and Drawdown – </a:t>
          </a:r>
          <a:r>
            <a:rPr lang="en-US" sz="1200" b="1" strike="sngStrike" kern="1200" dirty="0">
              <a:solidFill>
                <a:srgbClr val="C00000"/>
              </a:solidFill>
            </a:rPr>
            <a:t>N</a:t>
          </a:r>
          <a:r>
            <a:rPr lang="en-US" sz="1200" b="1" kern="1200" dirty="0">
              <a:solidFill>
                <a:srgbClr val="C00000"/>
              </a:solidFill>
            </a:rPr>
            <a:t>31,803,156,000.00</a:t>
          </a:r>
          <a:endParaRPr lang="en-US" sz="1200" kern="1200" dirty="0"/>
        </a:p>
      </dsp:txBody>
      <dsp:txXfrm>
        <a:off x="963789" y="650848"/>
        <a:ext cx="2063922" cy="629465"/>
      </dsp:txXfrm>
    </dsp:sp>
    <dsp:sp modelId="{1949E674-8C33-4855-A2AC-E3DC50B06329}">
      <dsp:nvSpPr>
        <dsp:cNvPr id="0" name=""/>
        <dsp:cNvSpPr/>
      </dsp:nvSpPr>
      <dsp:spPr>
        <a:xfrm>
          <a:off x="1152845" y="1151065"/>
          <a:ext cx="2318282" cy="812205"/>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7268C9-BFE1-4810-AA6A-3FCBC0E92260}">
      <dsp:nvSpPr>
        <dsp:cNvPr id="0" name=""/>
        <dsp:cNvSpPr/>
      </dsp:nvSpPr>
      <dsp:spPr>
        <a:xfrm>
          <a:off x="1141899" y="1258479"/>
          <a:ext cx="2339108" cy="61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C00000"/>
              </a:solidFill>
            </a:rPr>
            <a:t>Grants – </a:t>
          </a:r>
          <a:r>
            <a:rPr lang="en-US" sz="1200" b="1" strike="sngStrike" kern="1200" dirty="0">
              <a:solidFill>
                <a:srgbClr val="C00000"/>
              </a:solidFill>
            </a:rPr>
            <a:t>N</a:t>
          </a:r>
          <a:r>
            <a:rPr lang="en-US" sz="1200" b="1" kern="1200" dirty="0">
              <a:solidFill>
                <a:srgbClr val="C00000"/>
              </a:solidFill>
            </a:rPr>
            <a:t>11,673,450,588.72</a:t>
          </a:r>
          <a:endParaRPr lang="en-US" sz="1200" kern="1200" dirty="0"/>
        </a:p>
      </dsp:txBody>
      <dsp:txXfrm>
        <a:off x="1141899" y="1258479"/>
        <a:ext cx="2339108" cy="6142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A74BF-B083-4CBD-8027-6FFDF1C681BE}">
      <dsp:nvSpPr>
        <dsp:cNvPr id="0" name=""/>
        <dsp:cNvSpPr/>
      </dsp:nvSpPr>
      <dsp:spPr>
        <a:xfrm>
          <a:off x="0" y="0"/>
          <a:ext cx="8395365" cy="1634330"/>
        </a:xfrm>
        <a:prstGeom prst="roundRect">
          <a:avLst>
            <a:gd name="adj" fmla="val 10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OPENING CASH &amp; CASH EQUIVALENTS </a:t>
          </a:r>
          <a:r>
            <a:rPr lang="en-US" sz="2800" b="1" strike="sngStrike" kern="1200" dirty="0">
              <a:solidFill>
                <a:schemeClr val="tx1"/>
              </a:solidFill>
            </a:rPr>
            <a:t>N</a:t>
          </a:r>
          <a:r>
            <a:rPr lang="en-US" sz="2800" b="1" kern="1200" dirty="0">
              <a:solidFill>
                <a:schemeClr val="tx1"/>
              </a:solidFill>
            </a:rPr>
            <a:t>41,631,640,640.90</a:t>
          </a:r>
          <a:endParaRPr lang="en-US" sz="2800" kern="1200" dirty="0"/>
        </a:p>
      </dsp:txBody>
      <dsp:txXfrm>
        <a:off x="47868" y="47868"/>
        <a:ext cx="8299629" cy="1538594"/>
      </dsp:txXfrm>
    </dsp:sp>
    <dsp:sp modelId="{3297B171-FCB7-4486-909B-6791672FFFC1}">
      <dsp:nvSpPr>
        <dsp:cNvPr id="0" name=""/>
        <dsp:cNvSpPr/>
      </dsp:nvSpPr>
      <dsp:spPr>
        <a:xfrm>
          <a:off x="7381" y="1782467"/>
          <a:ext cx="5482851" cy="1615558"/>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tx1"/>
              </a:solidFill>
            </a:rPr>
            <a:t>INTERNALLY GENERATED REVENUE </a:t>
          </a:r>
          <a:r>
            <a:rPr lang="en-US" sz="2200" b="1" strike="sngStrike" kern="1200" dirty="0">
              <a:solidFill>
                <a:schemeClr val="tx1"/>
              </a:solidFill>
            </a:rPr>
            <a:t>N</a:t>
          </a:r>
          <a:r>
            <a:rPr lang="en-US" sz="2200" b="1" kern="1200" dirty="0">
              <a:solidFill>
                <a:schemeClr val="tx1"/>
              </a:solidFill>
            </a:rPr>
            <a:t>210,248,909,826.51</a:t>
          </a:r>
          <a:endParaRPr lang="en-US" sz="2200" kern="1200" dirty="0"/>
        </a:p>
      </dsp:txBody>
      <dsp:txXfrm>
        <a:off x="54699" y="1829785"/>
        <a:ext cx="5388215" cy="1520922"/>
      </dsp:txXfrm>
    </dsp:sp>
    <dsp:sp modelId="{78D3FE73-BB12-44B4-B545-C38CB9823889}">
      <dsp:nvSpPr>
        <dsp:cNvPr id="0" name=""/>
        <dsp:cNvSpPr/>
      </dsp:nvSpPr>
      <dsp:spPr>
        <a:xfrm>
          <a:off x="7381" y="3545399"/>
          <a:ext cx="2685040" cy="1615558"/>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solidFill>
                <a:schemeClr val="tx1"/>
              </a:solidFill>
            </a:rPr>
            <a:t>EXCESS CRUDE/EXCHANGE GAIN/NNPC REFUND</a:t>
          </a:r>
          <a:endParaRPr lang="en-US" sz="2100" kern="1200" dirty="0"/>
        </a:p>
        <a:p>
          <a:pPr marL="0" lvl="0" indent="0" algn="ctr" defTabSz="933450">
            <a:lnSpc>
              <a:spcPct val="90000"/>
            </a:lnSpc>
            <a:spcBef>
              <a:spcPct val="0"/>
            </a:spcBef>
            <a:spcAft>
              <a:spcPct val="35000"/>
            </a:spcAft>
            <a:buNone/>
          </a:pPr>
          <a:r>
            <a:rPr lang="en-US" sz="2100" b="1" strike="sngStrike" kern="1200" dirty="0">
              <a:solidFill>
                <a:schemeClr val="tx1"/>
              </a:solidFill>
            </a:rPr>
            <a:t>N</a:t>
          </a:r>
          <a:r>
            <a:rPr lang="en-US" sz="2100" b="1" kern="1200" dirty="0">
              <a:solidFill>
                <a:schemeClr val="tx1"/>
              </a:solidFill>
            </a:rPr>
            <a:t>3,845,054,076.26</a:t>
          </a:r>
          <a:endParaRPr lang="en-US" sz="2100" kern="1200" dirty="0"/>
        </a:p>
      </dsp:txBody>
      <dsp:txXfrm>
        <a:off x="54699" y="3592717"/>
        <a:ext cx="2590404" cy="1520922"/>
      </dsp:txXfrm>
    </dsp:sp>
    <dsp:sp modelId="{E4ACED17-A935-45A6-B186-92425538E7E2}">
      <dsp:nvSpPr>
        <dsp:cNvPr id="0" name=""/>
        <dsp:cNvSpPr/>
      </dsp:nvSpPr>
      <dsp:spPr>
        <a:xfrm>
          <a:off x="2805193" y="3545399"/>
          <a:ext cx="2685040" cy="1615558"/>
        </a:xfrm>
        <a:prstGeom prst="roundRect">
          <a:avLst>
            <a:gd name="adj" fmla="val 10000"/>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solidFill>
                <a:schemeClr val="tx1"/>
              </a:solidFill>
            </a:rPr>
            <a:t>VALUE ADDED TAX </a:t>
          </a:r>
          <a:r>
            <a:rPr lang="en-US" sz="2100" b="1" strike="sngStrike" kern="1200" dirty="0">
              <a:solidFill>
                <a:schemeClr val="tx1"/>
              </a:solidFill>
            </a:rPr>
            <a:t>N</a:t>
          </a:r>
          <a:r>
            <a:rPr lang="en-US" sz="2100" b="1" kern="1200" dirty="0">
              <a:solidFill>
                <a:schemeClr val="tx1"/>
              </a:solidFill>
            </a:rPr>
            <a:t>37,422,406,721.33</a:t>
          </a:r>
          <a:endParaRPr lang="en-US" sz="2100" kern="1200" dirty="0"/>
        </a:p>
      </dsp:txBody>
      <dsp:txXfrm>
        <a:off x="2852511" y="3592717"/>
        <a:ext cx="2590404" cy="1520922"/>
      </dsp:txXfrm>
    </dsp:sp>
    <dsp:sp modelId="{47424A19-FC32-485B-B07A-A04BA3872550}">
      <dsp:nvSpPr>
        <dsp:cNvPr id="0" name=""/>
        <dsp:cNvSpPr/>
      </dsp:nvSpPr>
      <dsp:spPr>
        <a:xfrm>
          <a:off x="5715777" y="1782467"/>
          <a:ext cx="2685040" cy="1615558"/>
        </a:xfrm>
        <a:prstGeom prst="roundRect">
          <a:avLst>
            <a:gd name="adj" fmla="val 10000"/>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1" kern="1200" dirty="0">
              <a:solidFill>
                <a:schemeClr val="tx1"/>
              </a:solidFill>
            </a:rPr>
            <a:t>STATUTORY ALLOCATION </a:t>
          </a:r>
          <a:r>
            <a:rPr lang="en-US" sz="2200" b="1" strike="sngStrike" kern="1200" dirty="0">
              <a:solidFill>
                <a:schemeClr val="tx1"/>
              </a:solidFill>
            </a:rPr>
            <a:t>N</a:t>
          </a:r>
          <a:r>
            <a:rPr lang="en-US" sz="2200" b="1" kern="1200" dirty="0">
              <a:solidFill>
                <a:schemeClr val="tx1"/>
              </a:solidFill>
            </a:rPr>
            <a:t>50,730,566,593.86</a:t>
          </a:r>
          <a:endParaRPr lang="en-US" sz="2200" kern="1200" dirty="0"/>
        </a:p>
      </dsp:txBody>
      <dsp:txXfrm>
        <a:off x="5763095" y="1829785"/>
        <a:ext cx="2590404" cy="1520922"/>
      </dsp:txXfrm>
    </dsp:sp>
    <dsp:sp modelId="{B4A9C856-A78D-4518-9901-5DE973EF8D89}">
      <dsp:nvSpPr>
        <dsp:cNvPr id="0" name=""/>
        <dsp:cNvSpPr/>
      </dsp:nvSpPr>
      <dsp:spPr>
        <a:xfrm>
          <a:off x="5711722" y="3546158"/>
          <a:ext cx="2685040" cy="1615558"/>
        </a:xfrm>
        <a:prstGeom prst="roundRect">
          <a:avLst>
            <a:gd name="adj" fmla="val 1000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solidFill>
                <a:schemeClr val="tx1"/>
              </a:solidFill>
            </a:rPr>
            <a:t>CAPITAL RECEIPTS</a:t>
          </a:r>
          <a:endParaRPr lang="en-US" sz="2100" kern="1200" dirty="0"/>
        </a:p>
        <a:p>
          <a:pPr marL="0" lvl="0" indent="0" algn="ctr" defTabSz="933450">
            <a:lnSpc>
              <a:spcPct val="90000"/>
            </a:lnSpc>
            <a:spcBef>
              <a:spcPct val="0"/>
            </a:spcBef>
            <a:spcAft>
              <a:spcPct val="35000"/>
            </a:spcAft>
            <a:buNone/>
          </a:pPr>
          <a:r>
            <a:rPr lang="en-US" sz="2100" b="1" strike="sngStrike" kern="1200" dirty="0">
              <a:solidFill>
                <a:schemeClr val="tx1"/>
              </a:solidFill>
            </a:rPr>
            <a:t>N</a:t>
          </a:r>
          <a:r>
            <a:rPr lang="en-US" sz="2100" b="1" kern="1200" dirty="0">
              <a:solidFill>
                <a:schemeClr val="tx1"/>
              </a:solidFill>
            </a:rPr>
            <a:t>128,372,116,588.72</a:t>
          </a:r>
          <a:endParaRPr lang="en-US" sz="2100" kern="1200" dirty="0"/>
        </a:p>
      </dsp:txBody>
      <dsp:txXfrm>
        <a:off x="5759040" y="3593476"/>
        <a:ext cx="2590404" cy="15209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26C032-B63C-44F6-8D29-D4BF79BEE7EE}">
      <dsp:nvSpPr>
        <dsp:cNvPr id="0" name=""/>
        <dsp:cNvSpPr/>
      </dsp:nvSpPr>
      <dsp:spPr>
        <a:xfrm>
          <a:off x="0" y="1135552"/>
          <a:ext cx="3488424" cy="3488424"/>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85A0E73-00C6-470C-AAFB-C0C716B239AD}">
      <dsp:nvSpPr>
        <dsp:cNvPr id="0" name=""/>
        <dsp:cNvSpPr/>
      </dsp:nvSpPr>
      <dsp:spPr>
        <a:xfrm>
          <a:off x="416539" y="1494025"/>
          <a:ext cx="2713412" cy="271341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438ADDD6-124D-4BC2-9916-DDBC18951778}">
      <dsp:nvSpPr>
        <dsp:cNvPr id="0" name=""/>
        <dsp:cNvSpPr/>
      </dsp:nvSpPr>
      <dsp:spPr>
        <a:xfrm>
          <a:off x="775011" y="1910564"/>
          <a:ext cx="1938400" cy="1938400"/>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5F70D84-33BC-48BE-A71C-EB1C8EDB52F2}">
      <dsp:nvSpPr>
        <dsp:cNvPr id="0" name=""/>
        <dsp:cNvSpPr/>
      </dsp:nvSpPr>
      <dsp:spPr>
        <a:xfrm>
          <a:off x="1162808" y="2298360"/>
          <a:ext cx="1162808" cy="1162808"/>
        </a:xfrm>
        <a:prstGeom prst="ellipse">
          <a:avLst/>
        </a:prstGeom>
        <a:blipFill rotWithShape="0">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35EE72A-ECB0-49EC-ABB8-D686ADF15D03}">
      <dsp:nvSpPr>
        <dsp:cNvPr id="0" name=""/>
        <dsp:cNvSpPr/>
      </dsp:nvSpPr>
      <dsp:spPr>
        <a:xfrm>
          <a:off x="1550313" y="2685866"/>
          <a:ext cx="387796" cy="38779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7B7D161D-A50A-47A9-879A-BD712769243F}">
      <dsp:nvSpPr>
        <dsp:cNvPr id="0" name=""/>
        <dsp:cNvSpPr/>
      </dsp:nvSpPr>
      <dsp:spPr>
        <a:xfrm>
          <a:off x="4069828" y="279602"/>
          <a:ext cx="1744212" cy="595605"/>
        </a:xfrm>
        <a:prstGeom prst="rect">
          <a:avLst/>
        </a:prstGeom>
        <a:solidFill>
          <a:srgbClr val="FFC000"/>
        </a:solid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US" sz="1300" kern="1200" dirty="0"/>
            <a:t>TOTAL EXPENDITURE  N472.25B</a:t>
          </a:r>
        </a:p>
      </dsp:txBody>
      <dsp:txXfrm>
        <a:off x="4069828" y="279602"/>
        <a:ext cx="1744212" cy="595605"/>
      </dsp:txXfrm>
    </dsp:sp>
    <dsp:sp modelId="{EFD0A30B-637F-4544-A20B-5A6589F977BB}">
      <dsp:nvSpPr>
        <dsp:cNvPr id="0" name=""/>
        <dsp:cNvSpPr/>
      </dsp:nvSpPr>
      <dsp:spPr>
        <a:xfrm>
          <a:off x="3633775" y="577404"/>
          <a:ext cx="4360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7DB94A00-8043-4BA3-8236-1558CE602E40}">
      <dsp:nvSpPr>
        <dsp:cNvPr id="0" name=""/>
        <dsp:cNvSpPr/>
      </dsp:nvSpPr>
      <dsp:spPr>
        <a:xfrm rot="5400000">
          <a:off x="1536360" y="785256"/>
          <a:ext cx="2302359" cy="1886655"/>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A0B8D408-2C82-4FE0-8C0E-AC21B2BA3001}">
      <dsp:nvSpPr>
        <dsp:cNvPr id="0" name=""/>
        <dsp:cNvSpPr/>
      </dsp:nvSpPr>
      <dsp:spPr>
        <a:xfrm>
          <a:off x="4069828" y="988277"/>
          <a:ext cx="1744212" cy="480600"/>
        </a:xfrm>
        <a:prstGeom prst="rect">
          <a:avLst/>
        </a:prstGeom>
        <a:solidFill>
          <a:schemeClr val="accent6"/>
        </a:solid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US" sz="1300" kern="1200" dirty="0"/>
            <a:t>PERSONNEL COST N100.98B</a:t>
          </a:r>
        </a:p>
      </dsp:txBody>
      <dsp:txXfrm>
        <a:off x="4069828" y="988277"/>
        <a:ext cx="1744212" cy="480600"/>
      </dsp:txXfrm>
    </dsp:sp>
    <dsp:sp modelId="{62425726-81AC-4C10-B523-48D192FFAA99}">
      <dsp:nvSpPr>
        <dsp:cNvPr id="0" name=""/>
        <dsp:cNvSpPr/>
      </dsp:nvSpPr>
      <dsp:spPr>
        <a:xfrm>
          <a:off x="3633775" y="1228577"/>
          <a:ext cx="4360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2E02D60F-9079-4006-895B-C08C06792403}">
      <dsp:nvSpPr>
        <dsp:cNvPr id="0" name=""/>
        <dsp:cNvSpPr/>
      </dsp:nvSpPr>
      <dsp:spPr>
        <a:xfrm rot="5400000">
          <a:off x="1874679" y="1386951"/>
          <a:ext cx="1917005" cy="1598861"/>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E8FB497-E58E-41D8-93EB-2BFB916C3B02}">
      <dsp:nvSpPr>
        <dsp:cNvPr id="0" name=""/>
        <dsp:cNvSpPr/>
      </dsp:nvSpPr>
      <dsp:spPr>
        <a:xfrm>
          <a:off x="4069828" y="1614650"/>
          <a:ext cx="1744212" cy="433071"/>
        </a:xfrm>
        <a:prstGeom prst="rect">
          <a:avLst/>
        </a:prstGeom>
        <a:solidFill>
          <a:srgbClr val="00B0F0"/>
        </a:solid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US" sz="1300" kern="1200" dirty="0"/>
            <a:t>OVERHEAD COST N61.76B</a:t>
          </a:r>
        </a:p>
      </dsp:txBody>
      <dsp:txXfrm>
        <a:off x="4069828" y="1614650"/>
        <a:ext cx="1744212" cy="433071"/>
      </dsp:txXfrm>
    </dsp:sp>
    <dsp:sp modelId="{0A42C02B-EA70-492A-8C18-BBCAACE97B57}">
      <dsp:nvSpPr>
        <dsp:cNvPr id="0" name=""/>
        <dsp:cNvSpPr/>
      </dsp:nvSpPr>
      <dsp:spPr>
        <a:xfrm>
          <a:off x="3633775" y="1879749"/>
          <a:ext cx="4360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C1A56510-9548-4F1B-BA74-ABF8AF1ECB58}">
      <dsp:nvSpPr>
        <dsp:cNvPr id="0" name=""/>
        <dsp:cNvSpPr/>
      </dsp:nvSpPr>
      <dsp:spPr>
        <a:xfrm rot="5400000">
          <a:off x="2206428" y="1964053"/>
          <a:ext cx="1511650" cy="1343043"/>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C0EC25D-CCDD-423C-83E7-1F15DD84CDFD}">
      <dsp:nvSpPr>
        <dsp:cNvPr id="0" name=""/>
        <dsp:cNvSpPr/>
      </dsp:nvSpPr>
      <dsp:spPr>
        <a:xfrm>
          <a:off x="4069828" y="2142794"/>
          <a:ext cx="1744212" cy="615823"/>
        </a:xfrm>
        <a:prstGeom prst="rect">
          <a:avLst/>
        </a:prstGeom>
        <a:solidFill>
          <a:srgbClr val="FF0000"/>
        </a:solid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US" sz="1300" kern="1200" dirty="0">
              <a:solidFill>
                <a:schemeClr val="bg1"/>
              </a:solidFill>
            </a:rPr>
            <a:t>PUBLIC DEBT CHARGES N39.90B</a:t>
          </a:r>
        </a:p>
      </dsp:txBody>
      <dsp:txXfrm>
        <a:off x="4069828" y="2142794"/>
        <a:ext cx="1744212" cy="615823"/>
      </dsp:txXfrm>
    </dsp:sp>
    <dsp:sp modelId="{FBF86D1E-C5D6-439A-B6D7-2AE901EB8454}">
      <dsp:nvSpPr>
        <dsp:cNvPr id="0" name=""/>
        <dsp:cNvSpPr/>
      </dsp:nvSpPr>
      <dsp:spPr>
        <a:xfrm>
          <a:off x="3633775" y="2516968"/>
          <a:ext cx="4360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464CD654-E9C1-489A-A47D-054C91E3368A}">
      <dsp:nvSpPr>
        <dsp:cNvPr id="0" name=""/>
        <dsp:cNvSpPr/>
      </dsp:nvSpPr>
      <dsp:spPr>
        <a:xfrm rot="5400000">
          <a:off x="2536665" y="2573364"/>
          <a:ext cx="1153505" cy="1040713"/>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52E7AA46-458D-41E1-B4A5-4FFE28BC5AC6}">
      <dsp:nvSpPr>
        <dsp:cNvPr id="0" name=""/>
        <dsp:cNvSpPr/>
      </dsp:nvSpPr>
      <dsp:spPr>
        <a:xfrm>
          <a:off x="4069828" y="2869965"/>
          <a:ext cx="1744212" cy="615823"/>
        </a:xfrm>
        <a:prstGeom prst="rect">
          <a:avLst/>
        </a:prstGeom>
        <a:solidFill>
          <a:schemeClr val="accent6"/>
        </a:solidFill>
        <a:ln>
          <a:noFill/>
        </a:ln>
        <a:effectLst/>
      </dsp:spPr>
      <dsp:style>
        <a:lnRef idx="0">
          <a:scrgbClr r="0" g="0" b="0"/>
        </a:lnRef>
        <a:fillRef idx="0">
          <a:scrgbClr r="0" g="0" b="0"/>
        </a:fillRef>
        <a:effectRef idx="0">
          <a:scrgbClr r="0" g="0" b="0"/>
        </a:effectRef>
        <a:fontRef idx="minor"/>
      </dsp:style>
      <dsp:txBody>
        <a:bodyPr spcFirstLastPara="0" vert="horz" wrap="square" lIns="92456" tIns="16510" rIns="16510" bIns="16510" numCol="1" spcCol="1270" anchor="ctr" anchorCtr="0">
          <a:noAutofit/>
        </a:bodyPr>
        <a:lstStyle/>
        <a:p>
          <a:pPr marL="0" lvl="0" indent="0" algn="l" defTabSz="577850">
            <a:lnSpc>
              <a:spcPct val="90000"/>
            </a:lnSpc>
            <a:spcBef>
              <a:spcPct val="0"/>
            </a:spcBef>
            <a:spcAft>
              <a:spcPct val="35000"/>
            </a:spcAft>
            <a:buNone/>
          </a:pPr>
          <a:r>
            <a:rPr lang="en-US" sz="1300" kern="1200" dirty="0"/>
            <a:t>CAPITAL EXPENDITURE N269.61B</a:t>
          </a:r>
        </a:p>
      </dsp:txBody>
      <dsp:txXfrm>
        <a:off x="4069828" y="2869965"/>
        <a:ext cx="1744212" cy="615823"/>
      </dsp:txXfrm>
    </dsp:sp>
    <dsp:sp modelId="{88DDA4AB-8666-4D8E-8F12-FB36CA46A680}">
      <dsp:nvSpPr>
        <dsp:cNvPr id="0" name=""/>
        <dsp:cNvSpPr/>
      </dsp:nvSpPr>
      <dsp:spPr>
        <a:xfrm>
          <a:off x="3633775" y="3135582"/>
          <a:ext cx="436053"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3DC6A416-DC7C-4BD0-B952-2DDBCD15B065}">
      <dsp:nvSpPr>
        <dsp:cNvPr id="0" name=""/>
        <dsp:cNvSpPr/>
      </dsp:nvSpPr>
      <dsp:spPr>
        <a:xfrm rot="5400000">
          <a:off x="2848879" y="3164652"/>
          <a:ext cx="813965" cy="755825"/>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C71B1-8353-4E5A-9079-FA4DD2467377}">
      <dsp:nvSpPr>
        <dsp:cNvPr id="0" name=""/>
        <dsp:cNvSpPr/>
      </dsp:nvSpPr>
      <dsp:spPr>
        <a:xfrm>
          <a:off x="36653" y="-39497"/>
          <a:ext cx="2878642" cy="2947440"/>
        </a:xfrm>
        <a:prstGeom prst="rect">
          <a:avLst/>
        </a:prstGeom>
        <a:blipFill>
          <a:blip xmlns:r="http://schemas.openxmlformats.org/officeDocument/2006/relationships" r:embed="rId1"/>
          <a:srcRect/>
          <a:stretch>
            <a:fillRect l="-39000" r="-39000"/>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D4E26D-AAE6-4531-9D31-218D3F7776BB}">
      <dsp:nvSpPr>
        <dsp:cNvPr id="0" name=""/>
        <dsp:cNvSpPr/>
      </dsp:nvSpPr>
      <dsp:spPr>
        <a:xfrm>
          <a:off x="86681" y="44929"/>
          <a:ext cx="277" cy="555717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062AA6-130F-4759-ABEA-FB6D1B491C76}">
      <dsp:nvSpPr>
        <dsp:cNvPr id="0" name=""/>
        <dsp:cNvSpPr/>
      </dsp:nvSpPr>
      <dsp:spPr>
        <a:xfrm>
          <a:off x="86681" y="2823515"/>
          <a:ext cx="2778585" cy="2778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u="sng" kern="1200" dirty="0">
              <a:solidFill>
                <a:schemeClr val="accent1"/>
              </a:solidFill>
            </a:rPr>
            <a:t>www.ogunstate.gov.ng</a:t>
          </a:r>
        </a:p>
      </dsp:txBody>
      <dsp:txXfrm>
        <a:off x="86681" y="2823515"/>
        <a:ext cx="2778585" cy="2778585"/>
      </dsp:txXfrm>
    </dsp:sp>
    <dsp:sp modelId="{42D34A14-51C9-417D-A0D9-C85D4D4FBF65}">
      <dsp:nvSpPr>
        <dsp:cNvPr id="0" name=""/>
        <dsp:cNvSpPr/>
      </dsp:nvSpPr>
      <dsp:spPr>
        <a:xfrm>
          <a:off x="2914489" y="-17574"/>
          <a:ext cx="2878003" cy="2859747"/>
        </a:xfrm>
        <a:prstGeom prst="rect">
          <a:avLst/>
        </a:prstGeom>
        <a:blipFill>
          <a:blip xmlns:r="http://schemas.openxmlformats.org/officeDocument/2006/relationships" r:embed="rId2"/>
          <a:srcRect/>
          <a:stretch>
            <a:fillRect l="-25000" r="-25000"/>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FD3CD6-FD48-446B-A6C5-365620FC8DD0}">
      <dsp:nvSpPr>
        <dsp:cNvPr id="0" name=""/>
        <dsp:cNvSpPr/>
      </dsp:nvSpPr>
      <dsp:spPr>
        <a:xfrm flipH="1">
          <a:off x="2939724" y="14226"/>
          <a:ext cx="5557" cy="5534608"/>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79F8ED-5DED-4486-BE5D-7E7CD98F6127}">
      <dsp:nvSpPr>
        <dsp:cNvPr id="0" name=""/>
        <dsp:cNvSpPr/>
      </dsp:nvSpPr>
      <dsp:spPr>
        <a:xfrm>
          <a:off x="2965920" y="2801592"/>
          <a:ext cx="2778585" cy="2778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u="sng" kern="1200" dirty="0">
              <a:solidFill>
                <a:schemeClr val="accent1"/>
              </a:solidFill>
            </a:rPr>
            <a:t>https://archive.ogunstate.gov.ng/download-category/budget-execution/</a:t>
          </a:r>
        </a:p>
      </dsp:txBody>
      <dsp:txXfrm>
        <a:off x="2965920" y="2801592"/>
        <a:ext cx="2778585" cy="2778585"/>
      </dsp:txXfrm>
    </dsp:sp>
    <dsp:sp modelId="{E8AC4CED-BE70-4DDF-8C00-947DED190BFD}">
      <dsp:nvSpPr>
        <dsp:cNvPr id="0" name=""/>
        <dsp:cNvSpPr/>
      </dsp:nvSpPr>
      <dsp:spPr>
        <a:xfrm>
          <a:off x="5802688" y="0"/>
          <a:ext cx="3338442" cy="2778585"/>
        </a:xfrm>
        <a:prstGeom prst="rect">
          <a:avLst/>
        </a:prstGeom>
        <a:blipFill>
          <a:blip xmlns:r="http://schemas.openxmlformats.org/officeDocument/2006/relationships" r:embed="rId3"/>
          <a:srcRect/>
          <a:stretch>
            <a:fillRect l="-26000" r="-26000"/>
          </a:stretch>
        </a:blip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A34EE3-94CA-4758-8845-C4946ABF0399}">
      <dsp:nvSpPr>
        <dsp:cNvPr id="0" name=""/>
        <dsp:cNvSpPr/>
      </dsp:nvSpPr>
      <dsp:spPr>
        <a:xfrm>
          <a:off x="5795433" y="0"/>
          <a:ext cx="277" cy="5557170"/>
        </a:xfrm>
        <a:prstGeom prst="line">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9CA6AD-5FE2-4693-B1C5-13BE4544F60C}">
      <dsp:nvSpPr>
        <dsp:cNvPr id="0" name=""/>
        <dsp:cNvSpPr/>
      </dsp:nvSpPr>
      <dsp:spPr>
        <a:xfrm>
          <a:off x="6075059" y="2781301"/>
          <a:ext cx="2778585" cy="27785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dirty="0">
              <a:hlinkClick xmlns:r="http://schemas.openxmlformats.org/officeDocument/2006/relationships" r:id="rId4"/>
            </a:rPr>
            <a:t>https://archive.ogunstate.gov.ng</a:t>
          </a:r>
          <a:endParaRPr lang="en-US" sz="1500" b="1" kern="1200" dirty="0"/>
        </a:p>
        <a:p>
          <a:pPr marL="0" lvl="0" indent="0" algn="l" defTabSz="666750">
            <a:lnSpc>
              <a:spcPct val="90000"/>
            </a:lnSpc>
            <a:spcBef>
              <a:spcPct val="0"/>
            </a:spcBef>
            <a:spcAft>
              <a:spcPct val="35000"/>
            </a:spcAft>
            <a:buNone/>
          </a:pPr>
          <a:endParaRPr lang="en-US" sz="1500" kern="1200" dirty="0"/>
        </a:p>
      </dsp:txBody>
      <dsp:txXfrm>
        <a:off x="6075059" y="2781301"/>
        <a:ext cx="2778585" cy="27785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E9A7F-9FED-4474-BACD-0E318B26B9B8}">
      <dsp:nvSpPr>
        <dsp:cNvPr id="0" name=""/>
        <dsp:cNvSpPr/>
      </dsp:nvSpPr>
      <dsp:spPr>
        <a:xfrm>
          <a:off x="0" y="1707"/>
          <a:ext cx="362765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11C9C1-335E-4197-8C00-8B36F448065A}">
      <dsp:nvSpPr>
        <dsp:cNvPr id="0" name=""/>
        <dsp:cNvSpPr/>
      </dsp:nvSpPr>
      <dsp:spPr>
        <a:xfrm>
          <a:off x="0" y="3414"/>
          <a:ext cx="725530" cy="3492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endParaRPr lang="en-US" sz="1200" kern="1200" dirty="0"/>
        </a:p>
      </dsp:txBody>
      <dsp:txXfrm>
        <a:off x="0" y="3414"/>
        <a:ext cx="725530" cy="3492715"/>
      </dsp:txXfrm>
    </dsp:sp>
    <dsp:sp modelId="{CD0C7B6D-FFD6-4109-B70C-98B8D88A819B}">
      <dsp:nvSpPr>
        <dsp:cNvPr id="0" name=""/>
        <dsp:cNvSpPr/>
      </dsp:nvSpPr>
      <dsp:spPr>
        <a:xfrm>
          <a:off x="779945" y="31594"/>
          <a:ext cx="2847706" cy="597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Regular payment of taxes etc. For more details on tax-related stimuli, please visit – www.ogunstaterevenue.com</a:t>
          </a:r>
        </a:p>
      </dsp:txBody>
      <dsp:txXfrm>
        <a:off x="779945" y="31594"/>
        <a:ext cx="2847706" cy="597752"/>
      </dsp:txXfrm>
    </dsp:sp>
    <dsp:sp modelId="{88133BE9-FCE3-454A-83EF-00C807C4BA08}">
      <dsp:nvSpPr>
        <dsp:cNvPr id="0" name=""/>
        <dsp:cNvSpPr/>
      </dsp:nvSpPr>
      <dsp:spPr>
        <a:xfrm>
          <a:off x="725530" y="629347"/>
          <a:ext cx="290212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F05261-4390-4D76-A777-03D32098B0C5}">
      <dsp:nvSpPr>
        <dsp:cNvPr id="0" name=""/>
        <dsp:cNvSpPr/>
      </dsp:nvSpPr>
      <dsp:spPr>
        <a:xfrm>
          <a:off x="779945" y="659234"/>
          <a:ext cx="2847706" cy="597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Timely provision of information to security agencies.</a:t>
          </a:r>
        </a:p>
      </dsp:txBody>
      <dsp:txXfrm>
        <a:off x="779945" y="659234"/>
        <a:ext cx="2847706" cy="597752"/>
      </dsp:txXfrm>
    </dsp:sp>
    <dsp:sp modelId="{DF2D8DD7-C86F-4951-BA26-9BE590A916DC}">
      <dsp:nvSpPr>
        <dsp:cNvPr id="0" name=""/>
        <dsp:cNvSpPr/>
      </dsp:nvSpPr>
      <dsp:spPr>
        <a:xfrm>
          <a:off x="725530" y="1256987"/>
          <a:ext cx="290212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F35A21-2423-46EB-9B45-B7F5EE9D06B0}">
      <dsp:nvSpPr>
        <dsp:cNvPr id="0" name=""/>
        <dsp:cNvSpPr/>
      </dsp:nvSpPr>
      <dsp:spPr>
        <a:xfrm>
          <a:off x="779945" y="1286874"/>
          <a:ext cx="2847706" cy="597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Monitoring of on-going Government projects and reporting observed lapses to appropriate Government Agencies.</a:t>
          </a:r>
        </a:p>
      </dsp:txBody>
      <dsp:txXfrm>
        <a:off x="779945" y="1286874"/>
        <a:ext cx="2847706" cy="597752"/>
      </dsp:txXfrm>
    </dsp:sp>
    <dsp:sp modelId="{72DAB341-074B-44C5-8E7F-E648832DCBDD}">
      <dsp:nvSpPr>
        <dsp:cNvPr id="0" name=""/>
        <dsp:cNvSpPr/>
      </dsp:nvSpPr>
      <dsp:spPr>
        <a:xfrm>
          <a:off x="725530" y="1884627"/>
          <a:ext cx="290212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9EA7A6-DEFF-4311-9710-A1EFEA65FBA0}">
      <dsp:nvSpPr>
        <dsp:cNvPr id="0" name=""/>
        <dsp:cNvSpPr/>
      </dsp:nvSpPr>
      <dsp:spPr>
        <a:xfrm>
          <a:off x="779945" y="1832359"/>
          <a:ext cx="2847706" cy="597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endParaRPr lang="en-US" sz="1200" kern="1200" dirty="0"/>
        </a:p>
        <a:p>
          <a:pPr marL="0" lvl="0" indent="0" algn="l" defTabSz="533400">
            <a:lnSpc>
              <a:spcPct val="90000"/>
            </a:lnSpc>
            <a:spcBef>
              <a:spcPct val="0"/>
            </a:spcBef>
            <a:spcAft>
              <a:spcPct val="35000"/>
            </a:spcAft>
            <a:buNone/>
          </a:pPr>
          <a:r>
            <a:rPr lang="en-US" sz="1200" kern="1200" dirty="0"/>
            <a:t>Patronage and protection of public facilities and infrastructure.</a:t>
          </a:r>
        </a:p>
      </dsp:txBody>
      <dsp:txXfrm>
        <a:off x="779945" y="1832359"/>
        <a:ext cx="2847706" cy="597752"/>
      </dsp:txXfrm>
    </dsp:sp>
    <dsp:sp modelId="{DBA7D6D6-8044-40C3-A99A-01E99BEBA32B}">
      <dsp:nvSpPr>
        <dsp:cNvPr id="0" name=""/>
        <dsp:cNvSpPr/>
      </dsp:nvSpPr>
      <dsp:spPr>
        <a:xfrm>
          <a:off x="725530" y="2512267"/>
          <a:ext cx="290212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D32229-87B3-4D9D-910F-53955A7C329A}">
      <dsp:nvSpPr>
        <dsp:cNvPr id="0" name=""/>
        <dsp:cNvSpPr/>
      </dsp:nvSpPr>
      <dsp:spPr>
        <a:xfrm>
          <a:off x="779945" y="2415520"/>
          <a:ext cx="2847706" cy="9207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                                                                        Keep themselves abreast of the State Budgetary information and provide feedback to the right channel through the State Official website.</a:t>
          </a:r>
        </a:p>
      </dsp:txBody>
      <dsp:txXfrm>
        <a:off x="779945" y="2415520"/>
        <a:ext cx="2847706" cy="920712"/>
      </dsp:txXfrm>
    </dsp:sp>
    <dsp:sp modelId="{D9C7653B-C236-4E07-B34F-38A28C0E01B9}">
      <dsp:nvSpPr>
        <dsp:cNvPr id="0" name=""/>
        <dsp:cNvSpPr/>
      </dsp:nvSpPr>
      <dsp:spPr>
        <a:xfrm>
          <a:off x="725530" y="3462866"/>
          <a:ext cx="2902121"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PictureLineup">
  <dgm:title val=""/>
  <dgm:desc val=""/>
  <dgm:catLst>
    <dgm:cat type="picture" pri="19000"/>
    <dgm:cat type="pictureconvert" pri="19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3" destOrd="0"/>
        <dgm:cxn modelId="42" srcId="30" destId="41" srcOrd="0" destOrd="0"/>
      </dgm:cxnLst>
      <dgm:bg/>
      <dgm:whole/>
    </dgm:dataModel>
  </dgm:clrData>
  <dgm:layoutNode name="Name0">
    <dgm:varLst>
      <dgm:chMax/>
      <dgm:chPref/>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op="equ" val="65"/>
      <dgm:constr type="primFontSz" for="des" forName="Parent" refType="primFontSz" refFor="des" refForName="Parent" op="lte"/>
      <dgm:constr type="w" for="ch" forName="composite" refType="w"/>
      <dgm:constr type="h" for="ch" forName="composite" refType="h"/>
      <dgm:constr type="sp" refType="w" refFor="ch" refForName="composite" op="equ" fact="0"/>
      <dgm:constr type="w" for="ch" forName="sibTrans" refType="w" refFor="ch" refForName="composite" op="equ" fact="0.0001"/>
      <dgm:constr type="h" for="ch" forName="sibTrans" refType="w" refFor="ch" refForName="sibTrans" op="equ"/>
    </dgm:constrLst>
    <dgm:forEach name="nodesForEach" axis="ch" ptType="node">
      <dgm:layoutNode name="composite">
        <dgm:alg type="composite">
          <dgm:param type="ar" val="0.5"/>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h" fact="0.5"/>
              <dgm:constr type="h" for="ch" forName="Image" refType="w"/>
              <dgm:constr type="l" for="ch" forName="Accent" refType="w" fact="0"/>
              <dgm:constr type="t" for="ch" forName="Accent" refType="h" fact="0"/>
              <dgm:constr type="w" for="ch" forName="Accent" refType="w" fact="0.0001"/>
              <dgm:constr type="h" for="ch" forName="Accent" refType="h"/>
              <dgm:constr type="l" for="ch" forName="Parent" refType="w" fact="0"/>
              <dgm:constr type="t" for="ch" forName="Parent" refType="h" fact="0.5"/>
              <dgm:constr type="w" for="ch" forName="Parent" refType="w"/>
            </dgm:constrLst>
          </dgm:if>
          <dgm:else name="Name6">
            <dgm:constrLst>
              <dgm:constr type="l" for="ch" forName="Image" refType="w" fact="0"/>
              <dgm:constr type="t" for="ch" forName="Image" refType="h" fact="0"/>
              <dgm:constr type="w" for="ch" forName="Image" refType="h" fact="0.5"/>
              <dgm:constr type="h" for="ch" forName="Image" refType="w"/>
              <dgm:constr type="r" for="ch" forName="Accent" refType="w"/>
              <dgm:constr type="t" for="ch" forName="Accent" refType="h" fact="0"/>
              <dgm:constr type="w" for="ch" forName="Accent" refType="w" fact="0.0001"/>
              <dgm:constr type="h" for="ch" forName="Accent" refType="h"/>
              <dgm:constr type="l" for="ch" forName="Parent" refType="w" fact="0"/>
              <dgm:constr type="t" for="ch" forName="Parent" refType="h" fact="0.5"/>
              <dgm:constr type="w" for="ch" forName="Parent" refType="w"/>
            </dgm:constrLst>
          </dgm:else>
        </dgm:choose>
        <dgm:layoutNode name="Image" styleLbl="alignNode1">
          <dgm:alg type="sp"/>
          <dgm:shape xmlns:r="http://schemas.openxmlformats.org/officeDocument/2006/relationships" type="rect" r:blip="" blipPhldr="1">
            <dgm:adjLst/>
          </dgm:shape>
          <dgm:presOf/>
        </dgm:layoutNode>
        <dgm:layoutNode name="Accent" styleLbl="parChTrans1D1">
          <dgm:alg type="sp"/>
          <dgm:shape xmlns:r="http://schemas.openxmlformats.org/officeDocument/2006/relationships" type="line" r:blip="">
            <dgm:adjLst/>
          </dgm:shape>
          <dgm:presOf/>
        </dgm:layoutNode>
        <dgm:layoutNode name="Paren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3763" cy="467072"/>
          </a:xfrm>
          <a:prstGeom prst="rect">
            <a:avLst/>
          </a:prstGeom>
        </p:spPr>
        <p:txBody>
          <a:bodyPr vert="horz" lIns="92917" tIns="46459" rIns="92917" bIns="46459" rtlCol="0"/>
          <a:lstStyle>
            <a:lvl1pPr algn="l">
              <a:defRPr sz="1200"/>
            </a:lvl1pPr>
          </a:lstStyle>
          <a:p>
            <a:endParaRPr lang="en-US"/>
          </a:p>
        </p:txBody>
      </p:sp>
      <p:sp>
        <p:nvSpPr>
          <p:cNvPr id="3" name="Date Placeholder 2"/>
          <p:cNvSpPr>
            <a:spLocks noGrp="1"/>
          </p:cNvSpPr>
          <p:nvPr>
            <p:ph type="dt" idx="1"/>
          </p:nvPr>
        </p:nvSpPr>
        <p:spPr>
          <a:xfrm>
            <a:off x="3939468" y="2"/>
            <a:ext cx="3013763" cy="467072"/>
          </a:xfrm>
          <a:prstGeom prst="rect">
            <a:avLst/>
          </a:prstGeom>
        </p:spPr>
        <p:txBody>
          <a:bodyPr vert="horz" lIns="92917" tIns="46459" rIns="92917" bIns="46459" rtlCol="0"/>
          <a:lstStyle>
            <a:lvl1pPr algn="r">
              <a:defRPr sz="1200"/>
            </a:lvl1pPr>
          </a:lstStyle>
          <a:p>
            <a:fld id="{A84E0C80-F303-4DB2-9814-1464AC4D317D}" type="datetimeFigureOut">
              <a:rPr lang="en-US" smtClean="0"/>
              <a:t>11/7/2023</a:t>
            </a:fld>
            <a:endParaRPr lang="en-US"/>
          </a:p>
        </p:txBody>
      </p:sp>
      <p:sp>
        <p:nvSpPr>
          <p:cNvPr id="4" name="Slide Image Placeholder 3"/>
          <p:cNvSpPr>
            <a:spLocks noGrp="1" noRot="1" noChangeAspect="1"/>
          </p:cNvSpPr>
          <p:nvPr>
            <p:ph type="sldImg" idx="2"/>
          </p:nvPr>
        </p:nvSpPr>
        <p:spPr>
          <a:xfrm>
            <a:off x="684213" y="1163638"/>
            <a:ext cx="5586412" cy="3141662"/>
          </a:xfrm>
          <a:prstGeom prst="rect">
            <a:avLst/>
          </a:prstGeom>
          <a:noFill/>
          <a:ln w="12700">
            <a:solidFill>
              <a:prstClr val="black"/>
            </a:solidFill>
          </a:ln>
        </p:spPr>
        <p:txBody>
          <a:bodyPr vert="horz" lIns="92917" tIns="46459" rIns="92917" bIns="46459" rtlCol="0" anchor="ctr"/>
          <a:lstStyle/>
          <a:p>
            <a:endParaRPr lang="en-US"/>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17" tIns="46459" rIns="92917" bIns="464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13763" cy="467071"/>
          </a:xfrm>
          <a:prstGeom prst="rect">
            <a:avLst/>
          </a:prstGeom>
        </p:spPr>
        <p:txBody>
          <a:bodyPr vert="horz" lIns="92917" tIns="46459" rIns="92917" bIns="46459" rtlCol="0" anchor="b"/>
          <a:lstStyle>
            <a:lvl1pPr algn="l">
              <a:defRPr sz="1200"/>
            </a:lvl1pPr>
          </a:lstStyle>
          <a:p>
            <a:endParaRPr lang="en-US"/>
          </a:p>
        </p:txBody>
      </p:sp>
      <p:sp>
        <p:nvSpPr>
          <p:cNvPr id="7" name="Slide Number Placeholder 6"/>
          <p:cNvSpPr>
            <a:spLocks noGrp="1"/>
          </p:cNvSpPr>
          <p:nvPr>
            <p:ph type="sldNum" sz="quarter" idx="5"/>
          </p:nvPr>
        </p:nvSpPr>
        <p:spPr>
          <a:xfrm>
            <a:off x="3939468" y="8842031"/>
            <a:ext cx="3013763" cy="467071"/>
          </a:xfrm>
          <a:prstGeom prst="rect">
            <a:avLst/>
          </a:prstGeom>
        </p:spPr>
        <p:txBody>
          <a:bodyPr vert="horz" lIns="92917" tIns="46459" rIns="92917" bIns="46459" rtlCol="0" anchor="b"/>
          <a:lstStyle>
            <a:lvl1pPr algn="r">
              <a:defRPr sz="1200"/>
            </a:lvl1pPr>
          </a:lstStyle>
          <a:p>
            <a:fld id="{99029C36-09FD-426A-A2A2-079AD54BD4C9}" type="slidenum">
              <a:rPr lang="en-US" smtClean="0"/>
              <a:t>‹#›</a:t>
            </a:fld>
            <a:endParaRPr lang="en-US"/>
          </a:p>
        </p:txBody>
      </p:sp>
    </p:spTree>
    <p:extLst>
      <p:ext uri="{BB962C8B-B14F-4D97-AF65-F5344CB8AC3E}">
        <p14:creationId xmlns:p14="http://schemas.microsoft.com/office/powerpoint/2010/main" val="1698534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029C36-09FD-426A-A2A2-079AD54BD4C9}" type="slidenum">
              <a:rPr lang="en-US" smtClean="0"/>
              <a:t>1</a:t>
            </a:fld>
            <a:endParaRPr lang="en-US"/>
          </a:p>
        </p:txBody>
      </p:sp>
    </p:spTree>
    <p:extLst>
      <p:ext uri="{BB962C8B-B14F-4D97-AF65-F5344CB8AC3E}">
        <p14:creationId xmlns:p14="http://schemas.microsoft.com/office/powerpoint/2010/main" val="444435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029C36-09FD-426A-A2A2-079AD54BD4C9}" type="slidenum">
              <a:rPr lang="en-US" smtClean="0"/>
              <a:t>2</a:t>
            </a:fld>
            <a:endParaRPr lang="en-US"/>
          </a:p>
        </p:txBody>
      </p:sp>
    </p:spTree>
    <p:extLst>
      <p:ext uri="{BB962C8B-B14F-4D97-AF65-F5344CB8AC3E}">
        <p14:creationId xmlns:p14="http://schemas.microsoft.com/office/powerpoint/2010/main" val="3990933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029C36-09FD-426A-A2A2-079AD54BD4C9}" type="slidenum">
              <a:rPr lang="en-US" smtClean="0"/>
              <a:t>10</a:t>
            </a:fld>
            <a:endParaRPr lang="en-US"/>
          </a:p>
        </p:txBody>
      </p:sp>
    </p:spTree>
    <p:extLst>
      <p:ext uri="{BB962C8B-B14F-4D97-AF65-F5344CB8AC3E}">
        <p14:creationId xmlns:p14="http://schemas.microsoft.com/office/powerpoint/2010/main" val="3614934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029C36-09FD-426A-A2A2-079AD54BD4C9}" type="slidenum">
              <a:rPr lang="en-US" smtClean="0"/>
              <a:t>11</a:t>
            </a:fld>
            <a:endParaRPr lang="en-US"/>
          </a:p>
        </p:txBody>
      </p:sp>
    </p:spTree>
    <p:extLst>
      <p:ext uri="{BB962C8B-B14F-4D97-AF65-F5344CB8AC3E}">
        <p14:creationId xmlns:p14="http://schemas.microsoft.com/office/powerpoint/2010/main" val="1829304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4213" y="1163638"/>
            <a:ext cx="5586412" cy="3141662"/>
          </a:xfrm>
        </p:spPr>
      </p:sp>
      <p:sp>
        <p:nvSpPr>
          <p:cNvPr id="3" name="Notes Placeholder 2"/>
          <p:cNvSpPr>
            <a:spLocks noGrp="1"/>
          </p:cNvSpPr>
          <p:nvPr>
            <p:ph type="body" idx="1"/>
          </p:nvPr>
        </p:nvSpPr>
        <p:spPr/>
        <p:txBody>
          <a:bodyPr/>
          <a:lstStyle/>
          <a:p>
            <a:endParaRPr lang="x-none" dirty="0"/>
          </a:p>
        </p:txBody>
      </p:sp>
      <p:sp>
        <p:nvSpPr>
          <p:cNvPr id="4" name="Header Placeholder 3"/>
          <p:cNvSpPr>
            <a:spLocks noGrp="1"/>
          </p:cNvSpPr>
          <p:nvPr>
            <p:ph type="hdr" sz="quarter" idx="10"/>
          </p:nvPr>
        </p:nvSpPr>
        <p:spPr/>
        <p:txBody>
          <a:bodyPr/>
          <a:lstStyle/>
          <a:p>
            <a:r>
              <a:rPr lang="en-US"/>
              <a:t>1</a:t>
            </a:r>
          </a:p>
        </p:txBody>
      </p:sp>
      <p:sp>
        <p:nvSpPr>
          <p:cNvPr id="5" name="Date Placeholder 4"/>
          <p:cNvSpPr>
            <a:spLocks noGrp="1"/>
          </p:cNvSpPr>
          <p:nvPr>
            <p:ph type="dt" idx="11"/>
          </p:nvPr>
        </p:nvSpPr>
        <p:spPr/>
        <p:txBody>
          <a:bodyPr/>
          <a:lstStyle/>
          <a:p>
            <a:fld id="{BCB1B12B-B244-4621-A304-2100E0F0E9E9}" type="datetime1">
              <a:rPr lang="en-US" smtClean="0"/>
              <a:t>11/7/2023</a:t>
            </a:fld>
            <a:endParaRPr lang="en-US"/>
          </a:p>
        </p:txBody>
      </p:sp>
    </p:spTree>
    <p:extLst>
      <p:ext uri="{BB962C8B-B14F-4D97-AF65-F5344CB8AC3E}">
        <p14:creationId xmlns:p14="http://schemas.microsoft.com/office/powerpoint/2010/main" val="3960080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5E20F-044F-1F2B-7AC6-77D8C9A557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6380C7-A56D-BC64-598A-568C46A6F0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BEB29D-1E9F-9E2F-C0DF-EABAFA6BC02A}"/>
              </a:ext>
            </a:extLst>
          </p:cNvPr>
          <p:cNvSpPr>
            <a:spLocks noGrp="1"/>
          </p:cNvSpPr>
          <p:nvPr>
            <p:ph type="dt" sz="half" idx="10"/>
          </p:nvPr>
        </p:nvSpPr>
        <p:spPr/>
        <p:txBody>
          <a:bodyPr/>
          <a:lstStyle/>
          <a:p>
            <a:fld id="{1CEDD1D6-6E31-4712-93B3-56DEDD38179C}" type="datetime1">
              <a:rPr lang="en-US" smtClean="0"/>
              <a:t>11/7/2023</a:t>
            </a:fld>
            <a:endParaRPr lang="en-US" dirty="0"/>
          </a:p>
        </p:txBody>
      </p:sp>
      <p:sp>
        <p:nvSpPr>
          <p:cNvPr id="5" name="Footer Placeholder 4">
            <a:extLst>
              <a:ext uri="{FF2B5EF4-FFF2-40B4-BE49-F238E27FC236}">
                <a16:creationId xmlns:a16="http://schemas.microsoft.com/office/drawing/2014/main" id="{EA853D70-17F9-28B3-57FE-752FAC0382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696D05-8EE7-D91C-FD41-994CFCB30A9F}"/>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7344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40886-D64C-0EA3-EB51-80D7055620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B63218-5EA2-F3A2-111E-4B477D156B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8FE068-3BAE-069B-1179-874D43685FD5}"/>
              </a:ext>
            </a:extLst>
          </p:cNvPr>
          <p:cNvSpPr>
            <a:spLocks noGrp="1"/>
          </p:cNvSpPr>
          <p:nvPr>
            <p:ph type="dt" sz="half" idx="10"/>
          </p:nvPr>
        </p:nvSpPr>
        <p:spPr/>
        <p:txBody>
          <a:bodyPr/>
          <a:lstStyle/>
          <a:p>
            <a:fld id="{96F489E8-4BA4-4D9E-8521-DD17ECCD2A5F}" type="datetime1">
              <a:rPr lang="en-US" smtClean="0"/>
              <a:t>11/7/2023</a:t>
            </a:fld>
            <a:endParaRPr lang="en-US" dirty="0"/>
          </a:p>
        </p:txBody>
      </p:sp>
      <p:sp>
        <p:nvSpPr>
          <p:cNvPr id="5" name="Footer Placeholder 4">
            <a:extLst>
              <a:ext uri="{FF2B5EF4-FFF2-40B4-BE49-F238E27FC236}">
                <a16:creationId xmlns:a16="http://schemas.microsoft.com/office/drawing/2014/main" id="{6071DF01-3FAB-591C-0C35-A2D3A1B073B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8E3977-C826-1ED7-0442-EF1C53E5B2E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73669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DB487B-BD95-9A5E-F5B8-3E2A0C0796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CBAE07-26AC-0637-2E12-ACA65367B9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5C0C6-9622-71E9-DB13-A7DB2481D95D}"/>
              </a:ext>
            </a:extLst>
          </p:cNvPr>
          <p:cNvSpPr>
            <a:spLocks noGrp="1"/>
          </p:cNvSpPr>
          <p:nvPr>
            <p:ph type="dt" sz="half" idx="10"/>
          </p:nvPr>
        </p:nvSpPr>
        <p:spPr/>
        <p:txBody>
          <a:bodyPr/>
          <a:lstStyle/>
          <a:p>
            <a:fld id="{A20EED3B-423A-470C-94CF-2C7CC63CFE9B}" type="datetime1">
              <a:rPr lang="en-US" smtClean="0"/>
              <a:t>11/7/2023</a:t>
            </a:fld>
            <a:endParaRPr lang="en-US" dirty="0"/>
          </a:p>
        </p:txBody>
      </p:sp>
      <p:sp>
        <p:nvSpPr>
          <p:cNvPr id="5" name="Footer Placeholder 4">
            <a:extLst>
              <a:ext uri="{FF2B5EF4-FFF2-40B4-BE49-F238E27FC236}">
                <a16:creationId xmlns:a16="http://schemas.microsoft.com/office/drawing/2014/main" id="{CB1109A3-CAE4-90E5-5FB6-8125CA05BE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FC0EE7-1D66-8241-1CFD-8D6C3373A5AD}"/>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6350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185C3-5E85-AC06-F1DE-2020D0D123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ACBD58-D958-D477-1E91-4215AFC714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8FA779-19AF-09EE-51D2-BC8BC936F366}"/>
              </a:ext>
            </a:extLst>
          </p:cNvPr>
          <p:cNvSpPr>
            <a:spLocks noGrp="1"/>
          </p:cNvSpPr>
          <p:nvPr>
            <p:ph type="dt" sz="half" idx="10"/>
          </p:nvPr>
        </p:nvSpPr>
        <p:spPr/>
        <p:txBody>
          <a:bodyPr/>
          <a:lstStyle/>
          <a:p>
            <a:fld id="{7022FF14-9C43-4CCC-9D48-5B811783A3CF}" type="datetime1">
              <a:rPr lang="en-US" smtClean="0"/>
              <a:t>11/7/2023</a:t>
            </a:fld>
            <a:endParaRPr lang="en-US" dirty="0"/>
          </a:p>
        </p:txBody>
      </p:sp>
      <p:sp>
        <p:nvSpPr>
          <p:cNvPr id="5" name="Footer Placeholder 4">
            <a:extLst>
              <a:ext uri="{FF2B5EF4-FFF2-40B4-BE49-F238E27FC236}">
                <a16:creationId xmlns:a16="http://schemas.microsoft.com/office/drawing/2014/main" id="{B4503DB9-BD5E-473B-E48C-15BDBCE84F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FECEA6-35E3-33D7-3221-50DD45A40EF1}"/>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9506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F7B88-B471-DD98-636C-334945C495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8BA52C-89D3-F748-9461-2B8FCC119D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AB77F7-35D0-E99E-F536-FF6407A3745A}"/>
              </a:ext>
            </a:extLst>
          </p:cNvPr>
          <p:cNvSpPr>
            <a:spLocks noGrp="1"/>
          </p:cNvSpPr>
          <p:nvPr>
            <p:ph type="dt" sz="half" idx="10"/>
          </p:nvPr>
        </p:nvSpPr>
        <p:spPr/>
        <p:txBody>
          <a:bodyPr/>
          <a:lstStyle/>
          <a:p>
            <a:fld id="{EC9DAC30-F64B-4A3F-8D2E-59FC07F60775}" type="datetime1">
              <a:rPr lang="en-US" smtClean="0"/>
              <a:t>11/7/2023</a:t>
            </a:fld>
            <a:endParaRPr lang="en-US" dirty="0"/>
          </a:p>
        </p:txBody>
      </p:sp>
      <p:sp>
        <p:nvSpPr>
          <p:cNvPr id="5" name="Footer Placeholder 4">
            <a:extLst>
              <a:ext uri="{FF2B5EF4-FFF2-40B4-BE49-F238E27FC236}">
                <a16:creationId xmlns:a16="http://schemas.microsoft.com/office/drawing/2014/main" id="{94DE2438-F40E-FB08-030E-62918E2260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2C8931-9383-68B4-2B43-C61898D63942}"/>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62021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38161-4C76-20AB-CD73-C7859EE1C0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89D73C-1C0F-8763-B68C-C76E3E2282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910D43-ACAD-DF5D-EA4E-CB4A0C3DF2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460656-4326-2581-DA75-FA1695AFA869}"/>
              </a:ext>
            </a:extLst>
          </p:cNvPr>
          <p:cNvSpPr>
            <a:spLocks noGrp="1"/>
          </p:cNvSpPr>
          <p:nvPr>
            <p:ph type="dt" sz="half" idx="10"/>
          </p:nvPr>
        </p:nvSpPr>
        <p:spPr/>
        <p:txBody>
          <a:bodyPr/>
          <a:lstStyle/>
          <a:p>
            <a:fld id="{DCB42587-A548-4772-B917-B28B03EE8837}" type="datetime1">
              <a:rPr lang="en-US" smtClean="0"/>
              <a:t>11/7/2023</a:t>
            </a:fld>
            <a:endParaRPr lang="en-US" dirty="0"/>
          </a:p>
        </p:txBody>
      </p:sp>
      <p:sp>
        <p:nvSpPr>
          <p:cNvPr id="6" name="Footer Placeholder 5">
            <a:extLst>
              <a:ext uri="{FF2B5EF4-FFF2-40B4-BE49-F238E27FC236}">
                <a16:creationId xmlns:a16="http://schemas.microsoft.com/office/drawing/2014/main" id="{477E0E22-9F42-32DF-F9C0-7A8CF4EBFF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8150B4-4EC2-CEDD-C39F-546DDB54F284}"/>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79765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58D54-2F32-0CFF-6E8D-602488A2E3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661F9F-0EE1-8EEF-18F7-6508A6C0B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C74EB4-82FB-896E-048A-B6BD9B5FEF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38B779-CDFF-18A2-BB2A-8A31BD989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09A535-6422-689E-58C0-841E868E5D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F7B259-5877-E939-BC84-9CC85DABF67D}"/>
              </a:ext>
            </a:extLst>
          </p:cNvPr>
          <p:cNvSpPr>
            <a:spLocks noGrp="1"/>
          </p:cNvSpPr>
          <p:nvPr>
            <p:ph type="dt" sz="half" idx="10"/>
          </p:nvPr>
        </p:nvSpPr>
        <p:spPr/>
        <p:txBody>
          <a:bodyPr/>
          <a:lstStyle/>
          <a:p>
            <a:fld id="{DC6D68C8-CD8E-43AC-BE58-63BF381BB63F}" type="datetime1">
              <a:rPr lang="en-US" smtClean="0"/>
              <a:t>11/7/2023</a:t>
            </a:fld>
            <a:endParaRPr lang="en-US" dirty="0"/>
          </a:p>
        </p:txBody>
      </p:sp>
      <p:sp>
        <p:nvSpPr>
          <p:cNvPr id="8" name="Footer Placeholder 7">
            <a:extLst>
              <a:ext uri="{FF2B5EF4-FFF2-40B4-BE49-F238E27FC236}">
                <a16:creationId xmlns:a16="http://schemas.microsoft.com/office/drawing/2014/main" id="{44D97FD9-5867-059E-E584-507DF461DBE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0602EFF-9A0C-5E9D-EDBF-A05CBE6628B6}"/>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60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C9009-E489-A64B-911B-579D8E9A41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E98398-F687-A6C7-90F3-9E76844D510A}"/>
              </a:ext>
            </a:extLst>
          </p:cNvPr>
          <p:cNvSpPr>
            <a:spLocks noGrp="1"/>
          </p:cNvSpPr>
          <p:nvPr>
            <p:ph type="dt" sz="half" idx="10"/>
          </p:nvPr>
        </p:nvSpPr>
        <p:spPr/>
        <p:txBody>
          <a:bodyPr/>
          <a:lstStyle/>
          <a:p>
            <a:fld id="{E29727EF-4DBF-4F2E-8DD7-F6E8A6AC670F}" type="datetime1">
              <a:rPr lang="en-US" smtClean="0"/>
              <a:t>11/7/2023</a:t>
            </a:fld>
            <a:endParaRPr lang="en-US" dirty="0"/>
          </a:p>
        </p:txBody>
      </p:sp>
      <p:sp>
        <p:nvSpPr>
          <p:cNvPr id="4" name="Footer Placeholder 3">
            <a:extLst>
              <a:ext uri="{FF2B5EF4-FFF2-40B4-BE49-F238E27FC236}">
                <a16:creationId xmlns:a16="http://schemas.microsoft.com/office/drawing/2014/main" id="{7BF919F2-B520-FB6B-7504-C871D94A51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03D8D3-D245-6F13-1E1F-FB9630C0254C}"/>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2005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F6D0B2-D61C-49F3-FA59-6C7DD02570EE}"/>
              </a:ext>
            </a:extLst>
          </p:cNvPr>
          <p:cNvSpPr>
            <a:spLocks noGrp="1"/>
          </p:cNvSpPr>
          <p:nvPr>
            <p:ph type="dt" sz="half" idx="10"/>
          </p:nvPr>
        </p:nvSpPr>
        <p:spPr/>
        <p:txBody>
          <a:bodyPr/>
          <a:lstStyle/>
          <a:p>
            <a:fld id="{CF884104-6CFE-4797-B659-C7D1F690DCFC}" type="datetime1">
              <a:rPr lang="en-US" smtClean="0"/>
              <a:t>11/7/2023</a:t>
            </a:fld>
            <a:endParaRPr lang="en-US" dirty="0"/>
          </a:p>
        </p:txBody>
      </p:sp>
      <p:sp>
        <p:nvSpPr>
          <p:cNvPr id="3" name="Footer Placeholder 2">
            <a:extLst>
              <a:ext uri="{FF2B5EF4-FFF2-40B4-BE49-F238E27FC236}">
                <a16:creationId xmlns:a16="http://schemas.microsoft.com/office/drawing/2014/main" id="{AA72F4D9-A40A-5A5A-2CD1-8C7E16CECB8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8455900-C61C-29D9-8102-4EF8E2C99C6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70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BF018-DB30-DCE3-C820-C27F5E1134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5BA0F5-BB1A-88DE-AC81-C3564D76E7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956E62-4258-27F5-4B4E-7B4EBB505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B4D534-DCB5-6162-125E-3F4C08471525}"/>
              </a:ext>
            </a:extLst>
          </p:cNvPr>
          <p:cNvSpPr>
            <a:spLocks noGrp="1"/>
          </p:cNvSpPr>
          <p:nvPr>
            <p:ph type="dt" sz="half" idx="10"/>
          </p:nvPr>
        </p:nvSpPr>
        <p:spPr/>
        <p:txBody>
          <a:bodyPr/>
          <a:lstStyle/>
          <a:p>
            <a:fld id="{02B9FD7C-B21C-4423-9981-29BA9C2E7E0E}" type="datetime1">
              <a:rPr lang="en-US" smtClean="0"/>
              <a:t>11/7/2023</a:t>
            </a:fld>
            <a:endParaRPr lang="en-US" dirty="0"/>
          </a:p>
        </p:txBody>
      </p:sp>
      <p:sp>
        <p:nvSpPr>
          <p:cNvPr id="6" name="Footer Placeholder 5">
            <a:extLst>
              <a:ext uri="{FF2B5EF4-FFF2-40B4-BE49-F238E27FC236}">
                <a16:creationId xmlns:a16="http://schemas.microsoft.com/office/drawing/2014/main" id="{0400D566-9DA9-5414-68DD-29AC1DF3961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F89538A-F439-12E7-2D7D-34B1CE8ACD08}"/>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8918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A9FE3-E563-67E1-10ED-AC81004360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F7C3B2-6901-4AD9-2609-FE2CE525C0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525B84-3AD5-A761-8B03-F4998C49E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295608-A133-BCB9-06E0-851FAAF52713}"/>
              </a:ext>
            </a:extLst>
          </p:cNvPr>
          <p:cNvSpPr>
            <a:spLocks noGrp="1"/>
          </p:cNvSpPr>
          <p:nvPr>
            <p:ph type="dt" sz="half" idx="10"/>
          </p:nvPr>
        </p:nvSpPr>
        <p:spPr/>
        <p:txBody>
          <a:bodyPr/>
          <a:lstStyle/>
          <a:p>
            <a:fld id="{1D3AC951-BC0E-4C27-8778-CE5457E2A52F}" type="datetime1">
              <a:rPr lang="en-US" smtClean="0"/>
              <a:t>11/7/2023</a:t>
            </a:fld>
            <a:endParaRPr lang="en-US" dirty="0"/>
          </a:p>
        </p:txBody>
      </p:sp>
      <p:sp>
        <p:nvSpPr>
          <p:cNvPr id="6" name="Footer Placeholder 5">
            <a:extLst>
              <a:ext uri="{FF2B5EF4-FFF2-40B4-BE49-F238E27FC236}">
                <a16:creationId xmlns:a16="http://schemas.microsoft.com/office/drawing/2014/main" id="{7AD06431-61E8-95AC-3079-FE61B344D0B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5625F2-B49A-8CCB-43D4-2DA8057EBBE7}"/>
              </a:ext>
            </a:extLst>
          </p:cNvPr>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8649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6A8A33-E6CA-94C4-C603-7C149D97FF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BB01B7-4911-184E-63F6-2A06F195B1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40F601-2AB9-0379-649B-4D9530F47C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62A5C-A0AB-450B-A2A6-EC736B83B262}" type="datetime1">
              <a:rPr lang="en-US" smtClean="0"/>
              <a:t>11/7/2023</a:t>
            </a:fld>
            <a:endParaRPr lang="en-US" dirty="0"/>
          </a:p>
        </p:txBody>
      </p:sp>
      <p:sp>
        <p:nvSpPr>
          <p:cNvPr id="5" name="Footer Placeholder 4">
            <a:extLst>
              <a:ext uri="{FF2B5EF4-FFF2-40B4-BE49-F238E27FC236}">
                <a16:creationId xmlns:a16="http://schemas.microsoft.com/office/drawing/2014/main" id="{5F3846DD-DA94-A3DE-3D9B-B5A05853E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A227B21-B7A5-949D-E19F-81485DBA81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2348959"/>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chart" Target="../charts/chart1.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g"/><Relationship Id="rId5" Type="http://schemas.openxmlformats.org/officeDocument/2006/relationships/image" Target="../media/image4.jp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7.xml"/><Relationship Id="rId13" Type="http://schemas.openxmlformats.org/officeDocument/2006/relationships/image" Target="../media/image1.jpg"/><Relationship Id="rId3" Type="http://schemas.openxmlformats.org/officeDocument/2006/relationships/diagramLayout" Target="../diagrams/layout6.xml"/><Relationship Id="rId7" Type="http://schemas.openxmlformats.org/officeDocument/2006/relationships/diagramData" Target="../diagrams/data7.xml"/><Relationship Id="rId12" Type="http://schemas.openxmlformats.org/officeDocument/2006/relationships/image" Target="../media/image22.jp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jp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Layout" Target="../diagrams/layout3.xml"/><Relationship Id="rId7" Type="http://schemas.openxmlformats.org/officeDocument/2006/relationships/image" Target="../media/image1.jpg"/><Relationship Id="rId12" Type="http://schemas.microsoft.com/office/2007/relationships/diagramDrawing" Target="../diagrams/drawing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diagramColors" Target="../diagrams/colors4.xml"/><Relationship Id="rId5" Type="http://schemas.openxmlformats.org/officeDocument/2006/relationships/diagramColors" Target="../diagrams/colors3.xml"/><Relationship Id="rId10" Type="http://schemas.openxmlformats.org/officeDocument/2006/relationships/diagramQuickStyle" Target="../diagrams/quickStyle4.xml"/><Relationship Id="rId4" Type="http://schemas.openxmlformats.org/officeDocument/2006/relationships/diagramQuickStyle" Target="../diagrams/quickStyle3.xml"/><Relationship Id="rId9"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024F7F75-8702-4933-A22F-66DF5F344568}"/>
              </a:ext>
            </a:extLst>
          </p:cNvPr>
          <p:cNvSpPr txBox="1"/>
          <p:nvPr/>
        </p:nvSpPr>
        <p:spPr>
          <a:xfrm>
            <a:off x="7241458" y="2644170"/>
            <a:ext cx="4712243" cy="1569660"/>
          </a:xfrm>
          <a:prstGeom prst="rect">
            <a:avLst/>
          </a:prstGeom>
          <a:solidFill>
            <a:schemeClr val="bg1">
              <a:lumMod val="95000"/>
            </a:schemeClr>
          </a:solidFill>
          <a:effectLst>
            <a:glow rad="139700">
              <a:schemeClr val="accent3">
                <a:satMod val="175000"/>
                <a:alpha val="40000"/>
              </a:schemeClr>
            </a:glow>
            <a:outerShdw blurRad="63500" sx="102000" sy="102000" algn="ctr" rotWithShape="0">
              <a:prstClr val="black">
                <a:alpha val="40000"/>
              </a:prstClr>
            </a:outerShdw>
          </a:effectLst>
        </p:spPr>
        <p:txBody>
          <a:bodyPr wrap="square" rtlCol="0">
            <a:spAutoFit/>
          </a:bodyPr>
          <a:lstStyle/>
          <a:p>
            <a:pPr algn="ctr"/>
            <a:r>
              <a:rPr lang="en-US" sz="4800" b="1" dirty="0">
                <a:latin typeface="Agency FB" panose="020B0503020202020204" pitchFamily="34" charset="0"/>
                <a:ea typeface="Tahoma" panose="020B0604030504040204" pitchFamily="34" charset="0"/>
                <a:cs typeface="Tahoma" panose="020B0604030504040204" pitchFamily="34" charset="0"/>
              </a:rPr>
              <a:t>OGUN STATE 2023</a:t>
            </a:r>
          </a:p>
          <a:p>
            <a:pPr algn="ctr"/>
            <a:r>
              <a:rPr lang="en-US" sz="4800" b="1" dirty="0">
                <a:solidFill>
                  <a:srgbClr val="FFC000"/>
                </a:solidFill>
                <a:latin typeface="Agency FB" panose="020B0503020202020204" pitchFamily="34" charset="0"/>
                <a:ea typeface="Tahoma" panose="020B0604030504040204" pitchFamily="34" charset="0"/>
                <a:cs typeface="Tahoma" panose="020B0604030504040204" pitchFamily="34" charset="0"/>
              </a:rPr>
              <a:t> </a:t>
            </a:r>
            <a:r>
              <a:rPr lang="en-US" sz="4800" b="1" dirty="0">
                <a:latin typeface="Agency FB" panose="020B0503020202020204" pitchFamily="34" charset="0"/>
                <a:ea typeface="Tahoma" panose="020B0604030504040204" pitchFamily="34" charset="0"/>
                <a:cs typeface="Tahoma" panose="020B0604030504040204" pitchFamily="34" charset="0"/>
              </a:rPr>
              <a:t>CITIZENS BUDGET </a:t>
            </a:r>
          </a:p>
        </p:txBody>
      </p:sp>
      <p:pic>
        <p:nvPicPr>
          <p:cNvPr id="5" name="Picture 4">
            <a:extLst>
              <a:ext uri="{FF2B5EF4-FFF2-40B4-BE49-F238E27FC236}">
                <a16:creationId xmlns:a16="http://schemas.microsoft.com/office/drawing/2014/main" id="{D13F408C-516E-EF78-F760-A6CC5B1376FA}"/>
              </a:ext>
            </a:extLst>
          </p:cNvPr>
          <p:cNvPicPr>
            <a:picLocks noChangeAspect="1"/>
          </p:cNvPicPr>
          <p:nvPr/>
        </p:nvPicPr>
        <p:blipFill>
          <a:blip r:embed="rId3"/>
          <a:stretch>
            <a:fillRect/>
          </a:stretch>
        </p:blipFill>
        <p:spPr>
          <a:xfrm>
            <a:off x="117604" y="31943"/>
            <a:ext cx="7344228" cy="6826057"/>
          </a:xfrm>
          <a:prstGeom prst="rect">
            <a:avLst/>
          </a:prstGeom>
        </p:spPr>
      </p:pic>
      <p:sp>
        <p:nvSpPr>
          <p:cNvPr id="2" name="Slide Number Placeholder 1">
            <a:extLst>
              <a:ext uri="{FF2B5EF4-FFF2-40B4-BE49-F238E27FC236}">
                <a16:creationId xmlns:a16="http://schemas.microsoft.com/office/drawing/2014/main" id="{20B3F672-0C87-FCDD-F3FF-4D2D681C6728}"/>
              </a:ext>
            </a:extLst>
          </p:cNvPr>
          <p:cNvSpPr>
            <a:spLocks noGrp="1"/>
          </p:cNvSpPr>
          <p:nvPr>
            <p:ph type="sldNum" sz="quarter" idx="12"/>
          </p:nvPr>
        </p:nvSpPr>
        <p:spPr>
          <a:xfrm>
            <a:off x="9592120" y="6874371"/>
            <a:ext cx="2743200" cy="365125"/>
          </a:xfrm>
        </p:spPr>
        <p:txBody>
          <a:bodyPr/>
          <a:lstStyle/>
          <a:p>
            <a:fld id="{4FAB73BC-B049-4115-A692-8D63A059BFB8}" type="slidenum">
              <a:rPr lang="en-US" smtClean="0"/>
              <a:t>1</a:t>
            </a:fld>
            <a:endParaRPr lang="en-US" dirty="0"/>
          </a:p>
        </p:txBody>
      </p:sp>
      <p:sp>
        <p:nvSpPr>
          <p:cNvPr id="29" name="TextBox 28">
            <a:extLst>
              <a:ext uri="{FF2B5EF4-FFF2-40B4-BE49-F238E27FC236}">
                <a16:creationId xmlns:a16="http://schemas.microsoft.com/office/drawing/2014/main" id="{F0E3133A-7FA3-1EC7-21B6-93F4E2E64417}"/>
              </a:ext>
            </a:extLst>
          </p:cNvPr>
          <p:cNvSpPr txBox="1"/>
          <p:nvPr/>
        </p:nvSpPr>
        <p:spPr>
          <a:xfrm>
            <a:off x="7461832" y="813763"/>
            <a:ext cx="4076233" cy="1000274"/>
          </a:xfrm>
          <a:prstGeom prst="rect">
            <a:avLst/>
          </a:prstGeom>
          <a:noFill/>
        </p:spPr>
        <p:txBody>
          <a:bodyPr wrap="square" rtlCol="0">
            <a:spAutoFit/>
          </a:bodyPr>
          <a:lstStyle/>
          <a:p>
            <a:pPr algn="ctr"/>
            <a:r>
              <a:rPr lang="en-US" sz="2400" b="1" i="1" dirty="0">
                <a:latin typeface="Agency FB" panose="020B0503020202020204" pitchFamily="34" charset="0"/>
              </a:rPr>
              <a:t>BUDGET  OF CONTINUED DEVELOPMENT AND PROSPERITY</a:t>
            </a:r>
          </a:p>
          <a:p>
            <a:endParaRPr lang="en-US" sz="1100" b="1" dirty="0"/>
          </a:p>
        </p:txBody>
      </p:sp>
    </p:spTree>
    <p:extLst>
      <p:ext uri="{BB962C8B-B14F-4D97-AF65-F5344CB8AC3E}">
        <p14:creationId xmlns:p14="http://schemas.microsoft.com/office/powerpoint/2010/main" val="1285259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Rounded Corners 18">
            <a:extLst>
              <a:ext uri="{FF2B5EF4-FFF2-40B4-BE49-F238E27FC236}">
                <a16:creationId xmlns:a16="http://schemas.microsoft.com/office/drawing/2014/main" id="{CB7E571A-09C2-4DE0-B4C5-DBA319D52513}"/>
              </a:ext>
            </a:extLst>
          </p:cNvPr>
          <p:cNvSpPr/>
          <p:nvPr/>
        </p:nvSpPr>
        <p:spPr>
          <a:xfrm>
            <a:off x="53384" y="1021652"/>
            <a:ext cx="3899019" cy="2071402"/>
          </a:xfrm>
          <a:prstGeom prst="roundRect">
            <a:avLst>
              <a:gd name="adj" fmla="val 3470"/>
            </a:avLst>
          </a:prstGeom>
          <a:solidFill>
            <a:schemeClr val="accent6">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2400" b="1" dirty="0">
              <a:solidFill>
                <a:schemeClr val="bg1"/>
              </a:solidFill>
            </a:endParaRPr>
          </a:p>
        </p:txBody>
      </p:sp>
      <p:sp>
        <p:nvSpPr>
          <p:cNvPr id="9" name="TextBox 8">
            <a:extLst>
              <a:ext uri="{FF2B5EF4-FFF2-40B4-BE49-F238E27FC236}">
                <a16:creationId xmlns:a16="http://schemas.microsoft.com/office/drawing/2014/main" id="{01997FB5-34EE-4C59-AAC9-00C4F271AF63}"/>
              </a:ext>
            </a:extLst>
          </p:cNvPr>
          <p:cNvSpPr txBox="1"/>
          <p:nvPr/>
        </p:nvSpPr>
        <p:spPr>
          <a:xfrm>
            <a:off x="-835237" y="621299"/>
            <a:ext cx="4651513" cy="646331"/>
          </a:xfrm>
          <a:prstGeom prst="rect">
            <a:avLst/>
          </a:prstGeom>
          <a:noFill/>
        </p:spPr>
        <p:txBody>
          <a:bodyPr wrap="square" rtlCol="0">
            <a:spAutoFit/>
          </a:bodyPr>
          <a:lstStyle/>
          <a:p>
            <a:endParaRPr lang="en-US" b="1" dirty="0">
              <a:solidFill>
                <a:srgbClr val="FF0000"/>
              </a:solidFill>
            </a:endParaRPr>
          </a:p>
          <a:p>
            <a:r>
              <a:rPr lang="en-US" b="1" dirty="0">
                <a:solidFill>
                  <a:srgbClr val="FF0000"/>
                </a:solidFill>
              </a:rPr>
              <a:t>         </a:t>
            </a:r>
          </a:p>
        </p:txBody>
      </p:sp>
      <p:sp>
        <p:nvSpPr>
          <p:cNvPr id="10" name="TextBox 9">
            <a:extLst>
              <a:ext uri="{FF2B5EF4-FFF2-40B4-BE49-F238E27FC236}">
                <a16:creationId xmlns:a16="http://schemas.microsoft.com/office/drawing/2014/main" id="{1924BFB0-95A4-4BC9-ACE8-248F142DC6AE}"/>
              </a:ext>
            </a:extLst>
          </p:cNvPr>
          <p:cNvSpPr txBox="1"/>
          <p:nvPr/>
        </p:nvSpPr>
        <p:spPr>
          <a:xfrm>
            <a:off x="1113181" y="3167271"/>
            <a:ext cx="4876803" cy="369332"/>
          </a:xfrm>
          <a:prstGeom prst="rect">
            <a:avLst/>
          </a:prstGeom>
          <a:noFill/>
        </p:spPr>
        <p:txBody>
          <a:bodyPr wrap="square" rtlCol="0">
            <a:spAutoFit/>
          </a:bodyPr>
          <a:lstStyle/>
          <a:p>
            <a:endParaRPr lang="en-US" dirty="0"/>
          </a:p>
        </p:txBody>
      </p:sp>
      <p:sp>
        <p:nvSpPr>
          <p:cNvPr id="5" name="Rectangle 4">
            <a:extLst>
              <a:ext uri="{FF2B5EF4-FFF2-40B4-BE49-F238E27FC236}">
                <a16:creationId xmlns:a16="http://schemas.microsoft.com/office/drawing/2014/main" id="{66572149-3B73-4243-943E-226F631D5E3F}"/>
              </a:ext>
            </a:extLst>
          </p:cNvPr>
          <p:cNvSpPr/>
          <p:nvPr/>
        </p:nvSpPr>
        <p:spPr>
          <a:xfrm>
            <a:off x="83020" y="428199"/>
            <a:ext cx="5943600" cy="43897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179388"/>
            <a:r>
              <a:rPr lang="en-US" sz="3200" b="1" dirty="0">
                <a:solidFill>
                  <a:schemeClr val="bg1"/>
                </a:solidFill>
              </a:rPr>
              <a:t>SOURCES OF CAPITAL RECEIPTS</a:t>
            </a:r>
          </a:p>
        </p:txBody>
      </p:sp>
      <p:sp>
        <p:nvSpPr>
          <p:cNvPr id="20" name="Rectangle: Rounded Corners 19">
            <a:extLst>
              <a:ext uri="{FF2B5EF4-FFF2-40B4-BE49-F238E27FC236}">
                <a16:creationId xmlns:a16="http://schemas.microsoft.com/office/drawing/2014/main" id="{7CD390C4-42CA-458E-A1CF-57229F3A4F11}"/>
              </a:ext>
            </a:extLst>
          </p:cNvPr>
          <p:cNvSpPr/>
          <p:nvPr/>
        </p:nvSpPr>
        <p:spPr>
          <a:xfrm>
            <a:off x="4047460" y="1303247"/>
            <a:ext cx="3631739" cy="1839310"/>
          </a:xfrm>
          <a:prstGeom prst="roundRect">
            <a:avLst>
              <a:gd name="adj" fmla="val 4615"/>
            </a:avLst>
          </a:prstGeom>
          <a:solidFill>
            <a:srgbClr val="F1FB97"/>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b="1" dirty="0">
              <a:ln w="6600">
                <a:noFill/>
                <a:prstDash val="solid"/>
              </a:ln>
              <a:solidFill>
                <a:schemeClr val="bg1"/>
              </a:solidFill>
              <a:effectLst>
                <a:outerShdw dist="38100" dir="2700000" algn="tl" rotWithShape="0">
                  <a:schemeClr val="accent2"/>
                </a:outerShdw>
              </a:effectLst>
            </a:endParaRPr>
          </a:p>
          <a:p>
            <a:pPr algn="ctr"/>
            <a:endParaRPr lang="en-US" sz="2400" dirty="0">
              <a:solidFill>
                <a:schemeClr val="bg1"/>
              </a:solidFill>
            </a:endParaRPr>
          </a:p>
        </p:txBody>
      </p:sp>
      <p:sp>
        <p:nvSpPr>
          <p:cNvPr id="12" name="Rectangle: Rounded Corners 11">
            <a:extLst>
              <a:ext uri="{FF2B5EF4-FFF2-40B4-BE49-F238E27FC236}">
                <a16:creationId xmlns:a16="http://schemas.microsoft.com/office/drawing/2014/main" id="{CD8605CA-F3D9-4DB6-87A2-CDE93148424D}"/>
              </a:ext>
            </a:extLst>
          </p:cNvPr>
          <p:cNvSpPr/>
          <p:nvPr/>
        </p:nvSpPr>
        <p:spPr>
          <a:xfrm>
            <a:off x="69452" y="2834916"/>
            <a:ext cx="3844447" cy="410817"/>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400" b="1" dirty="0">
                <a:solidFill>
                  <a:schemeClr val="bg1"/>
                </a:solidFill>
              </a:rPr>
              <a:t>A.   INTERNAL LOANS</a:t>
            </a:r>
          </a:p>
        </p:txBody>
      </p:sp>
      <p:sp>
        <p:nvSpPr>
          <p:cNvPr id="14" name="Rectangle: Rounded Corners 13">
            <a:extLst>
              <a:ext uri="{FF2B5EF4-FFF2-40B4-BE49-F238E27FC236}">
                <a16:creationId xmlns:a16="http://schemas.microsoft.com/office/drawing/2014/main" id="{5A548B9A-12F8-4217-BA3F-4E9F61786051}"/>
              </a:ext>
            </a:extLst>
          </p:cNvPr>
          <p:cNvSpPr/>
          <p:nvPr/>
        </p:nvSpPr>
        <p:spPr>
          <a:xfrm>
            <a:off x="4047460" y="2822302"/>
            <a:ext cx="3631739" cy="436043"/>
          </a:xfrm>
          <a:prstGeom prst="roundRect">
            <a:avLst/>
          </a:prstGeom>
          <a:solidFill>
            <a:schemeClr val="accent6"/>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b="1" dirty="0">
              <a:ln w="6600">
                <a:noFill/>
                <a:prstDash val="solid"/>
              </a:ln>
              <a:solidFill>
                <a:schemeClr val="bg1"/>
              </a:solidFill>
              <a:effectLst>
                <a:outerShdw dist="38100" dir="2700000" algn="tl" rotWithShape="0">
                  <a:schemeClr val="accent2"/>
                </a:outerShdw>
              </a:effectLst>
            </a:endParaRPr>
          </a:p>
          <a:p>
            <a:pPr algn="ctr"/>
            <a:r>
              <a:rPr lang="en-US" sz="2400" b="1" dirty="0">
                <a:solidFill>
                  <a:schemeClr val="bg1"/>
                </a:solidFill>
              </a:rPr>
              <a:t>B.  EXTERNAL LOANS</a:t>
            </a:r>
          </a:p>
          <a:p>
            <a:pPr algn="ctr"/>
            <a:endParaRPr lang="en-US" sz="2400" dirty="0">
              <a:solidFill>
                <a:schemeClr val="bg1"/>
              </a:solidFill>
            </a:endParaRPr>
          </a:p>
        </p:txBody>
      </p:sp>
      <p:sp>
        <p:nvSpPr>
          <p:cNvPr id="21" name="Rectangle: Rounded Corners 20">
            <a:extLst>
              <a:ext uri="{FF2B5EF4-FFF2-40B4-BE49-F238E27FC236}">
                <a16:creationId xmlns:a16="http://schemas.microsoft.com/office/drawing/2014/main" id="{AEADB97A-CA97-4417-B458-704D4FFC33C1}"/>
              </a:ext>
            </a:extLst>
          </p:cNvPr>
          <p:cNvSpPr/>
          <p:nvPr/>
        </p:nvSpPr>
        <p:spPr>
          <a:xfrm>
            <a:off x="7721140" y="1267629"/>
            <a:ext cx="4372139" cy="2018925"/>
          </a:xfrm>
          <a:prstGeom prst="roundRect">
            <a:avLst>
              <a:gd name="adj" fmla="val 5086"/>
            </a:avLst>
          </a:prstGeom>
          <a:solidFill>
            <a:schemeClr val="accent2">
              <a:lumMod val="40000"/>
              <a:lumOff val="60000"/>
            </a:schemeClr>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b="1" dirty="0">
              <a:ln w="6600">
                <a:noFill/>
                <a:prstDash val="solid"/>
              </a:ln>
              <a:solidFill>
                <a:schemeClr val="bg1"/>
              </a:solidFill>
              <a:effectLst>
                <a:outerShdw dist="38100" dir="2700000" algn="tl" rotWithShape="0">
                  <a:schemeClr val="accent2"/>
                </a:outerShdw>
              </a:effectLst>
            </a:endParaRPr>
          </a:p>
          <a:p>
            <a:pPr algn="ctr"/>
            <a:endParaRPr lang="en-US" sz="2400" dirty="0">
              <a:solidFill>
                <a:schemeClr val="bg1"/>
              </a:solidFill>
            </a:endParaRPr>
          </a:p>
        </p:txBody>
      </p:sp>
      <p:sp>
        <p:nvSpPr>
          <p:cNvPr id="16" name="Rectangle 15">
            <a:extLst>
              <a:ext uri="{FF2B5EF4-FFF2-40B4-BE49-F238E27FC236}">
                <a16:creationId xmlns:a16="http://schemas.microsoft.com/office/drawing/2014/main" id="{51835FE5-57AF-4FA2-8FF4-A3F89A743202}"/>
              </a:ext>
            </a:extLst>
          </p:cNvPr>
          <p:cNvSpPr/>
          <p:nvPr/>
        </p:nvSpPr>
        <p:spPr>
          <a:xfrm>
            <a:off x="6096000" y="2226369"/>
            <a:ext cx="2987741" cy="461665"/>
          </a:xfrm>
          <a:prstGeom prst="rect">
            <a:avLst/>
          </a:prstGeom>
          <a:noFill/>
        </p:spPr>
        <p:txBody>
          <a:bodyPr wrap="square" lIns="91440" tIns="45720" rIns="91440" bIns="45720">
            <a:spAutoFit/>
          </a:bodyPr>
          <a:lstStyle/>
          <a:p>
            <a:pPr algn="ctr"/>
            <a:r>
              <a:rPr lang="en-US" sz="2400" b="1" cap="none" spc="0" dirty="0">
                <a:ln w="6600">
                  <a:solidFill>
                    <a:schemeClr val="accent2"/>
                  </a:solidFill>
                  <a:prstDash val="solid"/>
                </a:ln>
                <a:solidFill>
                  <a:srgbClr val="FFFFFF"/>
                </a:solidFill>
                <a:effectLst>
                  <a:outerShdw dist="38100" dir="2700000" algn="tl" rotWithShape="0">
                    <a:schemeClr val="accent2"/>
                  </a:outerShdw>
                </a:effectLst>
              </a:rPr>
              <a:t>               </a:t>
            </a:r>
          </a:p>
        </p:txBody>
      </p:sp>
      <p:sp>
        <p:nvSpPr>
          <p:cNvPr id="17" name="Rectangle: Rounded Corners 16">
            <a:extLst>
              <a:ext uri="{FF2B5EF4-FFF2-40B4-BE49-F238E27FC236}">
                <a16:creationId xmlns:a16="http://schemas.microsoft.com/office/drawing/2014/main" id="{741EECAC-94E3-4A86-AD2D-D02A11F22410}"/>
              </a:ext>
            </a:extLst>
          </p:cNvPr>
          <p:cNvSpPr/>
          <p:nvPr/>
        </p:nvSpPr>
        <p:spPr>
          <a:xfrm>
            <a:off x="7737257" y="2809690"/>
            <a:ext cx="4372139" cy="499556"/>
          </a:xfrm>
          <a:prstGeom prst="roundRect">
            <a:avLst/>
          </a:prstGeom>
          <a:solidFill>
            <a:schemeClr val="accent6"/>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b="1" dirty="0">
              <a:ln w="6600">
                <a:noFill/>
                <a:prstDash val="solid"/>
              </a:ln>
              <a:solidFill>
                <a:schemeClr val="bg1"/>
              </a:solidFill>
              <a:effectLst>
                <a:outerShdw dist="38100" dir="2700000" algn="tl" rotWithShape="0">
                  <a:schemeClr val="accent2"/>
                </a:outerShdw>
              </a:effectLst>
            </a:endParaRPr>
          </a:p>
          <a:p>
            <a:pPr algn="ctr"/>
            <a:r>
              <a:rPr lang="en-US" sz="2400" b="1" dirty="0">
                <a:solidFill>
                  <a:schemeClr val="bg1"/>
                </a:solidFill>
              </a:rPr>
              <a:t>C.  GRANTS</a:t>
            </a:r>
          </a:p>
          <a:p>
            <a:pPr algn="ctr"/>
            <a:endParaRPr lang="en-US" sz="2400" dirty="0">
              <a:solidFill>
                <a:schemeClr val="bg1"/>
              </a:solidFill>
            </a:endParaRPr>
          </a:p>
        </p:txBody>
      </p:sp>
      <p:sp>
        <p:nvSpPr>
          <p:cNvPr id="7" name="Rectangle 6">
            <a:extLst>
              <a:ext uri="{FF2B5EF4-FFF2-40B4-BE49-F238E27FC236}">
                <a16:creationId xmlns:a16="http://schemas.microsoft.com/office/drawing/2014/main" id="{3BF80348-075C-4B0D-9510-8D1371DA8D4D}"/>
              </a:ext>
            </a:extLst>
          </p:cNvPr>
          <p:cNvSpPr/>
          <p:nvPr/>
        </p:nvSpPr>
        <p:spPr>
          <a:xfrm>
            <a:off x="347640" y="2386124"/>
            <a:ext cx="3167693" cy="461665"/>
          </a:xfrm>
          <a:prstGeom prst="rect">
            <a:avLst/>
          </a:prstGeom>
        </p:spPr>
        <p:txBody>
          <a:bodyPr wrap="square">
            <a:spAutoFit/>
          </a:bodyPr>
          <a:lstStyle/>
          <a:p>
            <a:pPr algn="ctr"/>
            <a:r>
              <a:rPr lang="en-US" sz="2400" b="1" strike="sngStrike" dirty="0">
                <a:solidFill>
                  <a:srgbClr val="6FB242"/>
                </a:solidFill>
              </a:rPr>
              <a:t>N</a:t>
            </a:r>
            <a:r>
              <a:rPr lang="en-US" sz="2400" b="1" dirty="0"/>
              <a:t>84,895,510,000.00</a:t>
            </a:r>
          </a:p>
        </p:txBody>
      </p:sp>
      <p:sp>
        <p:nvSpPr>
          <p:cNvPr id="22" name="Rectangle 21">
            <a:extLst>
              <a:ext uri="{FF2B5EF4-FFF2-40B4-BE49-F238E27FC236}">
                <a16:creationId xmlns:a16="http://schemas.microsoft.com/office/drawing/2014/main" id="{462A27D5-F96B-4EB8-B211-9BB0CF9DB9CE}"/>
              </a:ext>
            </a:extLst>
          </p:cNvPr>
          <p:cNvSpPr/>
          <p:nvPr/>
        </p:nvSpPr>
        <p:spPr>
          <a:xfrm>
            <a:off x="4124256" y="2386124"/>
            <a:ext cx="3167693" cy="461665"/>
          </a:xfrm>
          <a:prstGeom prst="rect">
            <a:avLst/>
          </a:prstGeom>
        </p:spPr>
        <p:txBody>
          <a:bodyPr wrap="square">
            <a:spAutoFit/>
          </a:bodyPr>
          <a:lstStyle/>
          <a:p>
            <a:pPr algn="ctr"/>
            <a:r>
              <a:rPr lang="en-US" sz="2400" b="1" strike="sngStrike" dirty="0">
                <a:solidFill>
                  <a:srgbClr val="6FB242"/>
                </a:solidFill>
              </a:rPr>
              <a:t>N</a:t>
            </a:r>
            <a:r>
              <a:rPr lang="en-US" sz="2400" b="1" dirty="0"/>
              <a:t>31,803,156,000.00</a:t>
            </a:r>
          </a:p>
        </p:txBody>
      </p:sp>
      <p:sp>
        <p:nvSpPr>
          <p:cNvPr id="23" name="Rectangle 22">
            <a:extLst>
              <a:ext uri="{FF2B5EF4-FFF2-40B4-BE49-F238E27FC236}">
                <a16:creationId xmlns:a16="http://schemas.microsoft.com/office/drawing/2014/main" id="{DCBBCEF9-0739-42B0-A1D0-7586B7BA276A}"/>
              </a:ext>
            </a:extLst>
          </p:cNvPr>
          <p:cNvSpPr/>
          <p:nvPr/>
        </p:nvSpPr>
        <p:spPr>
          <a:xfrm>
            <a:off x="7966780" y="2414735"/>
            <a:ext cx="3167693" cy="461665"/>
          </a:xfrm>
          <a:prstGeom prst="rect">
            <a:avLst/>
          </a:prstGeom>
        </p:spPr>
        <p:txBody>
          <a:bodyPr wrap="square">
            <a:spAutoFit/>
          </a:bodyPr>
          <a:lstStyle/>
          <a:p>
            <a:pPr algn="ctr"/>
            <a:r>
              <a:rPr lang="en-US" sz="2400" b="1" strike="sngStrike" dirty="0">
                <a:solidFill>
                  <a:srgbClr val="6FB242"/>
                </a:solidFill>
              </a:rPr>
              <a:t>N</a:t>
            </a:r>
            <a:r>
              <a:rPr lang="en-US" sz="2400" b="1" dirty="0"/>
              <a:t>11,673,450,588.72</a:t>
            </a:r>
          </a:p>
        </p:txBody>
      </p:sp>
      <p:sp>
        <p:nvSpPr>
          <p:cNvPr id="24" name="AutoShape 2" descr="Money bag ">
            <a:extLst>
              <a:ext uri="{FF2B5EF4-FFF2-40B4-BE49-F238E27FC236}">
                <a16:creationId xmlns:a16="http://schemas.microsoft.com/office/drawing/2014/main" id="{2528F964-2B5E-4DF4-BCD3-CB9DEF6CE31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30" name="Table 30">
            <a:extLst>
              <a:ext uri="{FF2B5EF4-FFF2-40B4-BE49-F238E27FC236}">
                <a16:creationId xmlns:a16="http://schemas.microsoft.com/office/drawing/2014/main" id="{37C6968A-B546-95FF-9E22-D8C53724C688}"/>
              </a:ext>
            </a:extLst>
          </p:cNvPr>
          <p:cNvGraphicFramePr>
            <a:graphicFrameLocks noGrp="1"/>
          </p:cNvGraphicFramePr>
          <p:nvPr>
            <p:extLst>
              <p:ext uri="{D42A27DB-BD31-4B8C-83A1-F6EECF244321}">
                <p14:modId xmlns:p14="http://schemas.microsoft.com/office/powerpoint/2010/main" val="2712372513"/>
              </p:ext>
            </p:extLst>
          </p:nvPr>
        </p:nvGraphicFramePr>
        <p:xfrm>
          <a:off x="3977526" y="3332562"/>
          <a:ext cx="3735134" cy="3794762"/>
        </p:xfrm>
        <a:graphic>
          <a:graphicData uri="http://schemas.openxmlformats.org/drawingml/2006/table">
            <a:tbl>
              <a:tblPr firstRow="1" bandRow="1">
                <a:tableStyleId>{5C22544A-7EE6-4342-B048-85BDC9FD1C3A}</a:tableStyleId>
              </a:tblPr>
              <a:tblGrid>
                <a:gridCol w="277881">
                  <a:extLst>
                    <a:ext uri="{9D8B030D-6E8A-4147-A177-3AD203B41FA5}">
                      <a16:colId xmlns:a16="http://schemas.microsoft.com/office/drawing/2014/main" val="2862815839"/>
                    </a:ext>
                  </a:extLst>
                </a:gridCol>
                <a:gridCol w="2198785">
                  <a:extLst>
                    <a:ext uri="{9D8B030D-6E8A-4147-A177-3AD203B41FA5}">
                      <a16:colId xmlns:a16="http://schemas.microsoft.com/office/drawing/2014/main" val="2304760626"/>
                    </a:ext>
                  </a:extLst>
                </a:gridCol>
                <a:gridCol w="1258468">
                  <a:extLst>
                    <a:ext uri="{9D8B030D-6E8A-4147-A177-3AD203B41FA5}">
                      <a16:colId xmlns:a16="http://schemas.microsoft.com/office/drawing/2014/main" val="2262349395"/>
                    </a:ext>
                  </a:extLst>
                </a:gridCol>
              </a:tblGrid>
              <a:tr h="612776">
                <a:tc>
                  <a:txBody>
                    <a:bodyPr/>
                    <a:lstStyle/>
                    <a:p>
                      <a:endParaRPr lang="en-US"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strike="sngStrike" dirty="0">
                          <a:solidFill>
                            <a:schemeClr val="bg1"/>
                          </a:solidFill>
                        </a:rPr>
                        <a:t>N</a:t>
                      </a:r>
                      <a:endParaRPr lang="en-US" sz="1600" dirty="0">
                        <a:solidFill>
                          <a:schemeClr val="bg1"/>
                        </a:solidFill>
                      </a:endParaRPr>
                    </a:p>
                    <a:p>
                      <a:endParaRPr lang="en-US" dirty="0"/>
                    </a:p>
                  </a:txBody>
                  <a:tcPr/>
                </a:tc>
                <a:extLst>
                  <a:ext uri="{0D108BD9-81ED-4DB2-BD59-A6C34878D82A}">
                    <a16:rowId xmlns:a16="http://schemas.microsoft.com/office/drawing/2014/main" val="2533510778"/>
                  </a:ext>
                </a:extLst>
              </a:tr>
              <a:tr h="538463">
                <a:tc>
                  <a:txBody>
                    <a:bodyPr/>
                    <a:lstStyle/>
                    <a:p>
                      <a:r>
                        <a:rPr lang="en-US" sz="1100" dirty="0"/>
                        <a:t>1</a:t>
                      </a:r>
                    </a:p>
                  </a:txBody>
                  <a:tcPr/>
                </a:tc>
                <a:tc>
                  <a:txBody>
                    <a:bodyPr/>
                    <a:lstStyle/>
                    <a:p>
                      <a:pPr algn="l" fontAlgn="ctr"/>
                      <a:r>
                        <a:rPr lang="en-US" sz="1100" b="0" i="0" u="none" strike="noStrike" dirty="0">
                          <a:solidFill>
                            <a:srgbClr val="000000"/>
                          </a:solidFill>
                          <a:effectLst/>
                          <a:latin typeface="Calibri" panose="020F0502020204030204" pitchFamily="34" charset="0"/>
                        </a:rPr>
                        <a:t>WORLD BANK LOAN FOR STATE ACTION ON BUSINESS ENABLING REFORMS</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   4,356,000,000.00 </a:t>
                      </a:r>
                    </a:p>
                  </a:txBody>
                  <a:tcPr marL="9525" marR="9525" marT="9525" marB="0" anchor="ctr"/>
                </a:tc>
                <a:extLst>
                  <a:ext uri="{0D108BD9-81ED-4DB2-BD59-A6C34878D82A}">
                    <a16:rowId xmlns:a16="http://schemas.microsoft.com/office/drawing/2014/main" val="216956786"/>
                  </a:ext>
                </a:extLst>
              </a:tr>
              <a:tr h="538463">
                <a:tc>
                  <a:txBody>
                    <a:bodyPr/>
                    <a:lstStyle/>
                    <a:p>
                      <a:r>
                        <a:rPr lang="en-US" sz="1100" dirty="0"/>
                        <a:t>2</a:t>
                      </a:r>
                    </a:p>
                  </a:txBody>
                  <a:tcPr/>
                </a:tc>
                <a:tc>
                  <a:txBody>
                    <a:bodyPr/>
                    <a:lstStyle/>
                    <a:p>
                      <a:pPr algn="l" fontAlgn="ctr"/>
                      <a:r>
                        <a:rPr lang="en-US" sz="1100" b="0" i="0" u="none" strike="noStrike" dirty="0">
                          <a:solidFill>
                            <a:srgbClr val="000000"/>
                          </a:solidFill>
                          <a:effectLst/>
                          <a:latin typeface="Calibri" panose="020F0502020204030204" pitchFamily="34" charset="0"/>
                        </a:rPr>
                        <a:t>OGUN STATE ECONOMIC TRANSFORMATION PROJECT (OGSTEP)</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 22,132,836,000.00 </a:t>
                      </a:r>
                    </a:p>
                  </a:txBody>
                  <a:tcPr marL="9525" marR="9525" marT="9525" marB="0" anchor="ctr"/>
                </a:tc>
                <a:extLst>
                  <a:ext uri="{0D108BD9-81ED-4DB2-BD59-A6C34878D82A}">
                    <a16:rowId xmlns:a16="http://schemas.microsoft.com/office/drawing/2014/main" val="1462862523"/>
                  </a:ext>
                </a:extLst>
              </a:tr>
              <a:tr h="487215">
                <a:tc>
                  <a:txBody>
                    <a:bodyPr/>
                    <a:lstStyle/>
                    <a:p>
                      <a:r>
                        <a:rPr lang="en-US" sz="1100" dirty="0"/>
                        <a:t>3</a:t>
                      </a:r>
                    </a:p>
                  </a:txBody>
                  <a:tcPr/>
                </a:tc>
                <a:tc>
                  <a:txBody>
                    <a:bodyPr/>
                    <a:lstStyle/>
                    <a:p>
                      <a:pPr algn="l" fontAlgn="ctr"/>
                      <a:r>
                        <a:rPr lang="en-US" sz="1100" b="0" i="0" u="none" strike="noStrike" dirty="0">
                          <a:solidFill>
                            <a:srgbClr val="000000"/>
                          </a:solidFill>
                          <a:effectLst/>
                          <a:latin typeface="Calibri" panose="020F0502020204030204" pitchFamily="34" charset="0"/>
                        </a:rPr>
                        <a:t>RURAL ACCESS AND AGRICULTURAL MARKETING PROJECT</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   2,308,680,000.00 </a:t>
                      </a:r>
                    </a:p>
                  </a:txBody>
                  <a:tcPr marL="9525" marR="9525" marT="9525" marB="0" anchor="ctr"/>
                </a:tc>
                <a:extLst>
                  <a:ext uri="{0D108BD9-81ED-4DB2-BD59-A6C34878D82A}">
                    <a16:rowId xmlns:a16="http://schemas.microsoft.com/office/drawing/2014/main" val="2432108712"/>
                  </a:ext>
                </a:extLst>
              </a:tr>
              <a:tr h="487215">
                <a:tc>
                  <a:txBody>
                    <a:bodyPr/>
                    <a:lstStyle/>
                    <a:p>
                      <a:r>
                        <a:rPr lang="en-US" sz="1100" dirty="0"/>
                        <a:t>4</a:t>
                      </a:r>
                    </a:p>
                  </a:txBody>
                  <a:tcPr/>
                </a:tc>
                <a:tc>
                  <a:txBody>
                    <a:bodyPr/>
                    <a:lstStyle/>
                    <a:p>
                      <a:pPr algn="l" fontAlgn="ctr"/>
                      <a:r>
                        <a:rPr lang="en-US" sz="1100" b="0" i="0" u="none" strike="noStrike" dirty="0">
                          <a:solidFill>
                            <a:srgbClr val="000000"/>
                          </a:solidFill>
                          <a:effectLst/>
                          <a:latin typeface="Calibri" panose="020F0502020204030204" pitchFamily="34" charset="0"/>
                        </a:rPr>
                        <a:t>NIGERIA FOR WOMEN (NFW)</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      853,776,000.00 </a:t>
                      </a:r>
                    </a:p>
                  </a:txBody>
                  <a:tcPr marL="9525" marR="9525" marT="9525" marB="0" anchor="ctr"/>
                </a:tc>
                <a:extLst>
                  <a:ext uri="{0D108BD9-81ED-4DB2-BD59-A6C34878D82A}">
                    <a16:rowId xmlns:a16="http://schemas.microsoft.com/office/drawing/2014/main" val="2839624541"/>
                  </a:ext>
                </a:extLst>
              </a:tr>
              <a:tr h="487215">
                <a:tc>
                  <a:txBody>
                    <a:bodyPr/>
                    <a:lstStyle/>
                    <a:p>
                      <a:r>
                        <a:rPr lang="en-US" sz="1100" dirty="0"/>
                        <a:t>5</a:t>
                      </a:r>
                    </a:p>
                  </a:txBody>
                  <a:tcPr/>
                </a:tc>
                <a:tc>
                  <a:txBody>
                    <a:bodyPr/>
                    <a:lstStyle/>
                    <a:p>
                      <a:pPr algn="l" fontAlgn="ctr"/>
                      <a:r>
                        <a:rPr lang="en-US" sz="1100" b="0" i="0" u="none" strike="noStrike" dirty="0">
                          <a:solidFill>
                            <a:srgbClr val="000000"/>
                          </a:solidFill>
                          <a:effectLst/>
                          <a:latin typeface="Calibri" panose="020F0502020204030204" pitchFamily="34" charset="0"/>
                        </a:rPr>
                        <a:t>COVID-19 PREPAREDNESS &amp; RESPONSE PROJECT</a:t>
                      </a:r>
                    </a:p>
                  </a:txBody>
                  <a:tcPr marL="9525" marR="9525" marT="9525" marB="0" anchor="ctr"/>
                </a:tc>
                <a:tc>
                  <a:txBody>
                    <a:bodyPr/>
                    <a:lstStyle/>
                    <a:p>
                      <a:pPr algn="ctr" fontAlgn="ctr"/>
                      <a:r>
                        <a:rPr lang="en-US" sz="1100" b="0" i="0" u="none" strike="noStrike" dirty="0">
                          <a:solidFill>
                            <a:srgbClr val="000000"/>
                          </a:solidFill>
                          <a:effectLst/>
                          <a:latin typeface="Calibri" panose="020F0502020204030204" pitchFamily="34" charset="0"/>
                        </a:rPr>
                        <a:t>   2,151,864,000.00 </a:t>
                      </a:r>
                    </a:p>
                  </a:txBody>
                  <a:tcPr marL="9525" marR="9525" marT="9525" marB="0" anchor="ctr"/>
                </a:tc>
                <a:extLst>
                  <a:ext uri="{0D108BD9-81ED-4DB2-BD59-A6C34878D82A}">
                    <a16:rowId xmlns:a16="http://schemas.microsoft.com/office/drawing/2014/main" val="4178125122"/>
                  </a:ext>
                </a:extLst>
              </a:tr>
              <a:tr h="643415">
                <a:tc>
                  <a:txBody>
                    <a:bodyPr/>
                    <a:lstStyle/>
                    <a:p>
                      <a:endParaRPr 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1"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TOTAL</a:t>
                      </a:r>
                    </a:p>
                    <a:p>
                      <a:pPr algn="ctr"/>
                      <a:endParaRPr lang="en-US" sz="1200" b="1" dirty="0"/>
                    </a:p>
                  </a:txBody>
                  <a:tcPr/>
                </a:tc>
                <a:tc>
                  <a:txBody>
                    <a:bodyPr/>
                    <a:lstStyle/>
                    <a:p>
                      <a:pPr algn="ctr" fontAlgn="ctr"/>
                      <a:r>
                        <a:rPr lang="en-US" sz="1100" b="1" i="0" u="none" strike="noStrike" dirty="0">
                          <a:solidFill>
                            <a:srgbClr val="000000"/>
                          </a:solidFill>
                          <a:effectLst/>
                          <a:latin typeface="Calibri" panose="020F0502020204030204" pitchFamily="34" charset="0"/>
                        </a:rPr>
                        <a:t> 31,803,156,000.00 </a:t>
                      </a:r>
                    </a:p>
                  </a:txBody>
                  <a:tcPr marL="9525" marR="9525" marT="9525" marB="0" anchor="ctr"/>
                </a:tc>
                <a:extLst>
                  <a:ext uri="{0D108BD9-81ED-4DB2-BD59-A6C34878D82A}">
                    <a16:rowId xmlns:a16="http://schemas.microsoft.com/office/drawing/2014/main" val="3215209919"/>
                  </a:ext>
                </a:extLst>
              </a:tr>
            </a:tbl>
          </a:graphicData>
        </a:graphic>
      </p:graphicFrame>
      <p:graphicFrame>
        <p:nvGraphicFramePr>
          <p:cNvPr id="31" name="Table 31">
            <a:extLst>
              <a:ext uri="{FF2B5EF4-FFF2-40B4-BE49-F238E27FC236}">
                <a16:creationId xmlns:a16="http://schemas.microsoft.com/office/drawing/2014/main" id="{5E670BA5-93CB-97CC-1C07-06230030CE74}"/>
              </a:ext>
            </a:extLst>
          </p:cNvPr>
          <p:cNvGraphicFramePr>
            <a:graphicFrameLocks noGrp="1"/>
          </p:cNvGraphicFramePr>
          <p:nvPr>
            <p:extLst>
              <p:ext uri="{D42A27DB-BD31-4B8C-83A1-F6EECF244321}">
                <p14:modId xmlns:p14="http://schemas.microsoft.com/office/powerpoint/2010/main" val="659199118"/>
              </p:ext>
            </p:extLst>
          </p:nvPr>
        </p:nvGraphicFramePr>
        <p:xfrm>
          <a:off x="7749748" y="3362632"/>
          <a:ext cx="4428590" cy="3649384"/>
        </p:xfrm>
        <a:graphic>
          <a:graphicData uri="http://schemas.openxmlformats.org/drawingml/2006/table">
            <a:tbl>
              <a:tblPr firstRow="1" bandRow="1">
                <a:tableStyleId>{5C22544A-7EE6-4342-B048-85BDC9FD1C3A}</a:tableStyleId>
              </a:tblPr>
              <a:tblGrid>
                <a:gridCol w="294426">
                  <a:extLst>
                    <a:ext uri="{9D8B030D-6E8A-4147-A177-3AD203B41FA5}">
                      <a16:colId xmlns:a16="http://schemas.microsoft.com/office/drawing/2014/main" val="2737024587"/>
                    </a:ext>
                  </a:extLst>
                </a:gridCol>
                <a:gridCol w="2874432">
                  <a:extLst>
                    <a:ext uri="{9D8B030D-6E8A-4147-A177-3AD203B41FA5}">
                      <a16:colId xmlns:a16="http://schemas.microsoft.com/office/drawing/2014/main" val="153307932"/>
                    </a:ext>
                  </a:extLst>
                </a:gridCol>
                <a:gridCol w="1259732">
                  <a:extLst>
                    <a:ext uri="{9D8B030D-6E8A-4147-A177-3AD203B41FA5}">
                      <a16:colId xmlns:a16="http://schemas.microsoft.com/office/drawing/2014/main" val="1515775015"/>
                    </a:ext>
                  </a:extLst>
                </a:gridCol>
              </a:tblGrid>
              <a:tr h="685460">
                <a:tc>
                  <a:txBody>
                    <a:bodyPr/>
                    <a:lstStyle/>
                    <a:p>
                      <a:endParaRPr lang="en-US"/>
                    </a:p>
                  </a:txBody>
                  <a:tcPr/>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strike="sngStrike" dirty="0">
                          <a:solidFill>
                            <a:schemeClr val="bg1"/>
                          </a:solidFill>
                        </a:rPr>
                        <a:t>N</a:t>
                      </a:r>
                      <a:endParaRPr lang="en-US" sz="1600" dirty="0">
                        <a:solidFill>
                          <a:schemeClr val="bg1"/>
                        </a:solidFill>
                      </a:endParaRPr>
                    </a:p>
                    <a:p>
                      <a:pPr algn="ctr"/>
                      <a:endParaRPr lang="en-US" sz="1600" dirty="0"/>
                    </a:p>
                  </a:txBody>
                  <a:tcPr/>
                </a:tc>
                <a:extLst>
                  <a:ext uri="{0D108BD9-81ED-4DB2-BD59-A6C34878D82A}">
                    <a16:rowId xmlns:a16="http://schemas.microsoft.com/office/drawing/2014/main" val="2506603106"/>
                  </a:ext>
                </a:extLst>
              </a:tr>
              <a:tr h="569080">
                <a:tc>
                  <a:txBody>
                    <a:bodyPr/>
                    <a:lstStyle/>
                    <a:p>
                      <a:r>
                        <a:rPr lang="en-US" sz="1100" dirty="0"/>
                        <a:t>1</a:t>
                      </a:r>
                    </a:p>
                    <a:p>
                      <a:endParaRPr lang="en-US" sz="1100" dirty="0"/>
                    </a:p>
                  </a:txBody>
                  <a:tcPr/>
                </a:tc>
                <a:tc>
                  <a:txBody>
                    <a:bodyPr/>
                    <a:lstStyle/>
                    <a:p>
                      <a:pPr algn="l" fontAlgn="ctr"/>
                      <a:r>
                        <a:rPr lang="en-US" sz="1050" b="0" i="0" u="none" strike="noStrike" dirty="0">
                          <a:solidFill>
                            <a:srgbClr val="000000"/>
                          </a:solidFill>
                          <a:effectLst/>
                          <a:latin typeface="Calibri" panose="020F0502020204030204" pitchFamily="34" charset="0"/>
                        </a:rPr>
                        <a:t>GRANT FROM TETFUND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      4,425,000,000.00 </a:t>
                      </a:r>
                    </a:p>
                  </a:txBody>
                  <a:tcPr marL="9525" marR="9525" marT="9525" marB="0" anchor="ctr"/>
                </a:tc>
                <a:extLst>
                  <a:ext uri="{0D108BD9-81ED-4DB2-BD59-A6C34878D82A}">
                    <a16:rowId xmlns:a16="http://schemas.microsoft.com/office/drawing/2014/main" val="275310530"/>
                  </a:ext>
                </a:extLst>
              </a:tr>
              <a:tr h="517217">
                <a:tc>
                  <a:txBody>
                    <a:bodyPr/>
                    <a:lstStyle/>
                    <a:p>
                      <a:r>
                        <a:rPr lang="en-US" sz="1100" dirty="0"/>
                        <a:t>2</a:t>
                      </a:r>
                    </a:p>
                  </a:txBody>
                  <a:tcPr/>
                </a:tc>
                <a:tc>
                  <a:txBody>
                    <a:bodyPr/>
                    <a:lstStyle/>
                    <a:p>
                      <a:pPr algn="l" fontAlgn="ctr"/>
                      <a:r>
                        <a:rPr lang="en-US" sz="1050" b="0" i="0" u="none" strike="noStrike" dirty="0">
                          <a:solidFill>
                            <a:srgbClr val="000000"/>
                          </a:solidFill>
                          <a:effectLst/>
                          <a:latin typeface="Calibri" panose="020F0502020204030204" pitchFamily="34" charset="0"/>
                        </a:rPr>
                        <a:t>BASIC  HEALTH CARE PROJECT (WHO, UNICEF AND UNFPA)</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         373,000,000.00 </a:t>
                      </a:r>
                    </a:p>
                  </a:txBody>
                  <a:tcPr marL="9525" marR="9525" marT="9525" marB="0" anchor="ctr"/>
                </a:tc>
                <a:extLst>
                  <a:ext uri="{0D108BD9-81ED-4DB2-BD59-A6C34878D82A}">
                    <a16:rowId xmlns:a16="http://schemas.microsoft.com/office/drawing/2014/main" val="2108852617"/>
                  </a:ext>
                </a:extLst>
              </a:tr>
              <a:tr h="552741">
                <a:tc>
                  <a:txBody>
                    <a:bodyPr/>
                    <a:lstStyle/>
                    <a:p>
                      <a:r>
                        <a:rPr lang="en-US" sz="1100" dirty="0"/>
                        <a:t>3</a:t>
                      </a:r>
                    </a:p>
                  </a:txBody>
                  <a:tcPr/>
                </a:tc>
                <a:tc>
                  <a:txBody>
                    <a:bodyPr/>
                    <a:lstStyle/>
                    <a:p>
                      <a:pPr algn="l" fontAlgn="ctr"/>
                      <a:r>
                        <a:rPr lang="en-US" sz="1050" b="0" i="0" u="none" strike="noStrike" dirty="0">
                          <a:solidFill>
                            <a:srgbClr val="000000"/>
                          </a:solidFill>
                          <a:effectLst/>
                          <a:latin typeface="Calibri" panose="020F0502020204030204" pitchFamily="34" charset="0"/>
                        </a:rPr>
                        <a:t>COVID-19 PREPAREDNESS &amp; RESPONSE PROJECT FROM FEDERAL GOVT.( COPREP)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      1,000,000,000.00 </a:t>
                      </a:r>
                    </a:p>
                  </a:txBody>
                  <a:tcPr marL="9525" marR="9525" marT="9525" marB="0" anchor="ctr"/>
                </a:tc>
                <a:extLst>
                  <a:ext uri="{0D108BD9-81ED-4DB2-BD59-A6C34878D82A}">
                    <a16:rowId xmlns:a16="http://schemas.microsoft.com/office/drawing/2014/main" val="11978594"/>
                  </a:ext>
                </a:extLst>
              </a:tr>
              <a:tr h="564309">
                <a:tc>
                  <a:txBody>
                    <a:bodyPr/>
                    <a:lstStyle/>
                    <a:p>
                      <a:r>
                        <a:rPr lang="en-US" sz="1100" dirty="0"/>
                        <a:t>4</a:t>
                      </a:r>
                    </a:p>
                  </a:txBody>
                  <a:tcPr/>
                </a:tc>
                <a:tc>
                  <a:txBody>
                    <a:bodyPr/>
                    <a:lstStyle/>
                    <a:p>
                      <a:pPr algn="l" fontAlgn="ctr"/>
                      <a:r>
                        <a:rPr lang="en-US" sz="1050" b="0" i="0" u="none" strike="noStrike" dirty="0">
                          <a:solidFill>
                            <a:srgbClr val="000000"/>
                          </a:solidFill>
                          <a:effectLst/>
                          <a:latin typeface="Calibri" panose="020F0502020204030204" pitchFamily="34" charset="0"/>
                        </a:rPr>
                        <a:t>FGN COUNTER PART FUNDING FOR UNIVERSAL BASIC EDUCATION FUND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      5,875,450,588.72 </a:t>
                      </a:r>
                    </a:p>
                  </a:txBody>
                  <a:tcPr marL="9525" marR="9525" marT="9525" marB="0" anchor="ctr"/>
                </a:tc>
                <a:extLst>
                  <a:ext uri="{0D108BD9-81ED-4DB2-BD59-A6C34878D82A}">
                    <a16:rowId xmlns:a16="http://schemas.microsoft.com/office/drawing/2014/main" val="703460050"/>
                  </a:ext>
                </a:extLst>
              </a:tr>
              <a:tr h="760577">
                <a:tc>
                  <a:txBody>
                    <a:bodyPr/>
                    <a:lstStyle/>
                    <a:p>
                      <a:endParaRPr 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t>TOTAL</a:t>
                      </a:r>
                    </a:p>
                  </a:txBody>
                  <a:tcPr marL="9525" marR="9525" marT="9525" marB="0" anchor="ctr"/>
                </a:tc>
                <a:tc>
                  <a:txBody>
                    <a:bodyPr/>
                    <a:lstStyle/>
                    <a:p>
                      <a:pPr algn="ctr" fontAlgn="ctr"/>
                      <a:r>
                        <a:rPr lang="en-US" sz="1050" b="1" i="0" u="none" strike="noStrike" dirty="0">
                          <a:solidFill>
                            <a:srgbClr val="000000"/>
                          </a:solidFill>
                          <a:effectLst/>
                          <a:latin typeface="Calibri" panose="020F0502020204030204" pitchFamily="34" charset="0"/>
                        </a:rPr>
                        <a:t>    11,673,450,588.72 </a:t>
                      </a:r>
                    </a:p>
                  </a:txBody>
                  <a:tcPr marL="9525" marR="9525" marT="9525" marB="0" anchor="ctr"/>
                </a:tc>
                <a:extLst>
                  <a:ext uri="{0D108BD9-81ED-4DB2-BD59-A6C34878D82A}">
                    <a16:rowId xmlns:a16="http://schemas.microsoft.com/office/drawing/2014/main" val="1168008505"/>
                  </a:ext>
                </a:extLst>
              </a:tr>
            </a:tbl>
          </a:graphicData>
        </a:graphic>
      </p:graphicFrame>
      <p:sp>
        <p:nvSpPr>
          <p:cNvPr id="11" name="TextBox 10">
            <a:extLst>
              <a:ext uri="{FF2B5EF4-FFF2-40B4-BE49-F238E27FC236}">
                <a16:creationId xmlns:a16="http://schemas.microsoft.com/office/drawing/2014/main" id="{B34D3402-2C6A-C85B-F899-4FCF3E79E117}"/>
              </a:ext>
            </a:extLst>
          </p:cNvPr>
          <p:cNvSpPr txBox="1"/>
          <p:nvPr/>
        </p:nvSpPr>
        <p:spPr>
          <a:xfrm>
            <a:off x="9687414" y="710289"/>
            <a:ext cx="2473105"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pic>
        <p:nvPicPr>
          <p:cNvPr id="2" name="Picture 1">
            <a:extLst>
              <a:ext uri="{FF2B5EF4-FFF2-40B4-BE49-F238E27FC236}">
                <a16:creationId xmlns:a16="http://schemas.microsoft.com/office/drawing/2014/main" id="{963B2FFF-8443-49BD-A097-546B2FF601C9}"/>
              </a:ext>
            </a:extLst>
          </p:cNvPr>
          <p:cNvPicPr>
            <a:picLocks noChangeAspect="1"/>
          </p:cNvPicPr>
          <p:nvPr/>
        </p:nvPicPr>
        <p:blipFill>
          <a:blip r:embed="rId3"/>
          <a:stretch>
            <a:fillRect/>
          </a:stretch>
        </p:blipFill>
        <p:spPr>
          <a:xfrm>
            <a:off x="9668356" y="16356"/>
            <a:ext cx="2143125" cy="776030"/>
          </a:xfrm>
          <a:prstGeom prst="rect">
            <a:avLst/>
          </a:prstGeom>
        </p:spPr>
      </p:pic>
      <p:pic>
        <p:nvPicPr>
          <p:cNvPr id="4" name="Picture 3">
            <a:extLst>
              <a:ext uri="{FF2B5EF4-FFF2-40B4-BE49-F238E27FC236}">
                <a16:creationId xmlns:a16="http://schemas.microsoft.com/office/drawing/2014/main" id="{01C01C2B-0534-87B3-3653-2BC42B73B910}"/>
              </a:ext>
            </a:extLst>
          </p:cNvPr>
          <p:cNvPicPr>
            <a:picLocks noChangeAspect="1"/>
          </p:cNvPicPr>
          <p:nvPr/>
        </p:nvPicPr>
        <p:blipFill>
          <a:blip r:embed="rId4"/>
          <a:stretch>
            <a:fillRect/>
          </a:stretch>
        </p:blipFill>
        <p:spPr>
          <a:xfrm>
            <a:off x="48007" y="947436"/>
            <a:ext cx="3912175" cy="1496574"/>
          </a:xfrm>
          <a:prstGeom prst="rect">
            <a:avLst/>
          </a:prstGeom>
        </p:spPr>
      </p:pic>
      <p:pic>
        <p:nvPicPr>
          <p:cNvPr id="8" name="Picture 7">
            <a:extLst>
              <a:ext uri="{FF2B5EF4-FFF2-40B4-BE49-F238E27FC236}">
                <a16:creationId xmlns:a16="http://schemas.microsoft.com/office/drawing/2014/main" id="{514F37DC-8A74-1F2C-05D9-F15DDEF4C389}"/>
              </a:ext>
            </a:extLst>
          </p:cNvPr>
          <p:cNvPicPr>
            <a:picLocks noChangeAspect="1"/>
          </p:cNvPicPr>
          <p:nvPr/>
        </p:nvPicPr>
        <p:blipFill>
          <a:blip r:embed="rId5"/>
          <a:stretch>
            <a:fillRect/>
          </a:stretch>
        </p:blipFill>
        <p:spPr>
          <a:xfrm>
            <a:off x="7766476" y="1187672"/>
            <a:ext cx="4372139" cy="1198452"/>
          </a:xfrm>
          <a:prstGeom prst="rect">
            <a:avLst/>
          </a:prstGeom>
        </p:spPr>
      </p:pic>
      <p:pic>
        <p:nvPicPr>
          <p:cNvPr id="15" name="Picture 14">
            <a:extLst>
              <a:ext uri="{FF2B5EF4-FFF2-40B4-BE49-F238E27FC236}">
                <a16:creationId xmlns:a16="http://schemas.microsoft.com/office/drawing/2014/main" id="{54A99A8E-8E95-332F-F4EF-E7EF9B66D510}"/>
              </a:ext>
            </a:extLst>
          </p:cNvPr>
          <p:cNvPicPr>
            <a:picLocks noChangeAspect="1"/>
          </p:cNvPicPr>
          <p:nvPr/>
        </p:nvPicPr>
        <p:blipFill>
          <a:blip r:embed="rId6"/>
          <a:stretch>
            <a:fillRect/>
          </a:stretch>
        </p:blipFill>
        <p:spPr>
          <a:xfrm>
            <a:off x="4051596" y="968481"/>
            <a:ext cx="3705351" cy="1454484"/>
          </a:xfrm>
          <a:prstGeom prst="rect">
            <a:avLst/>
          </a:prstGeom>
        </p:spPr>
      </p:pic>
      <p:sp>
        <p:nvSpPr>
          <p:cNvPr id="18" name="Slide Number Placeholder 17">
            <a:extLst>
              <a:ext uri="{FF2B5EF4-FFF2-40B4-BE49-F238E27FC236}">
                <a16:creationId xmlns:a16="http://schemas.microsoft.com/office/drawing/2014/main" id="{A92471DE-9A57-CF25-D781-B2369CD7C081}"/>
              </a:ext>
            </a:extLst>
          </p:cNvPr>
          <p:cNvSpPr>
            <a:spLocks noGrp="1"/>
          </p:cNvSpPr>
          <p:nvPr>
            <p:ph type="sldNum" sz="quarter" idx="12"/>
          </p:nvPr>
        </p:nvSpPr>
        <p:spPr>
          <a:xfrm>
            <a:off x="9499269" y="6674002"/>
            <a:ext cx="2743200" cy="365125"/>
          </a:xfrm>
        </p:spPr>
        <p:txBody>
          <a:bodyPr/>
          <a:lstStyle/>
          <a:p>
            <a:fld id="{4FAB73BC-B049-4115-A692-8D63A059BFB8}" type="slidenum">
              <a:rPr lang="en-US" smtClean="0"/>
              <a:t>10</a:t>
            </a:fld>
            <a:endParaRPr lang="en-US" dirty="0"/>
          </a:p>
        </p:txBody>
      </p:sp>
      <p:graphicFrame>
        <p:nvGraphicFramePr>
          <p:cNvPr id="3" name="Table 31">
            <a:extLst>
              <a:ext uri="{FF2B5EF4-FFF2-40B4-BE49-F238E27FC236}">
                <a16:creationId xmlns:a16="http://schemas.microsoft.com/office/drawing/2014/main" id="{D7F343F1-F0C7-97E7-831E-C40841BBA38C}"/>
              </a:ext>
            </a:extLst>
          </p:cNvPr>
          <p:cNvGraphicFramePr>
            <a:graphicFrameLocks noGrp="1"/>
          </p:cNvGraphicFramePr>
          <p:nvPr>
            <p:extLst>
              <p:ext uri="{D42A27DB-BD31-4B8C-83A1-F6EECF244321}">
                <p14:modId xmlns:p14="http://schemas.microsoft.com/office/powerpoint/2010/main" val="959259276"/>
              </p:ext>
            </p:extLst>
          </p:nvPr>
        </p:nvGraphicFramePr>
        <p:xfrm>
          <a:off x="13662" y="3281329"/>
          <a:ext cx="3912174" cy="3882883"/>
        </p:xfrm>
        <a:graphic>
          <a:graphicData uri="http://schemas.openxmlformats.org/drawingml/2006/table">
            <a:tbl>
              <a:tblPr firstRow="1" bandRow="1">
                <a:tableStyleId>{5C22544A-7EE6-4342-B048-85BDC9FD1C3A}</a:tableStyleId>
              </a:tblPr>
              <a:tblGrid>
                <a:gridCol w="315183">
                  <a:extLst>
                    <a:ext uri="{9D8B030D-6E8A-4147-A177-3AD203B41FA5}">
                      <a16:colId xmlns:a16="http://schemas.microsoft.com/office/drawing/2014/main" val="2737024587"/>
                    </a:ext>
                  </a:extLst>
                </a:gridCol>
                <a:gridCol w="2516145">
                  <a:extLst>
                    <a:ext uri="{9D8B030D-6E8A-4147-A177-3AD203B41FA5}">
                      <a16:colId xmlns:a16="http://schemas.microsoft.com/office/drawing/2014/main" val="153307932"/>
                    </a:ext>
                  </a:extLst>
                </a:gridCol>
                <a:gridCol w="1080846">
                  <a:extLst>
                    <a:ext uri="{9D8B030D-6E8A-4147-A177-3AD203B41FA5}">
                      <a16:colId xmlns:a16="http://schemas.microsoft.com/office/drawing/2014/main" val="1515775015"/>
                    </a:ext>
                  </a:extLst>
                </a:gridCol>
              </a:tblGrid>
              <a:tr h="534199">
                <a:tc>
                  <a:txBody>
                    <a:bodyPr/>
                    <a:lstStyle/>
                    <a:p>
                      <a:endParaRPr lang="en-US"/>
                    </a:p>
                  </a:txBody>
                  <a:tcPr/>
                </a:tc>
                <a:tc>
                  <a:txBody>
                    <a:bodyPr/>
                    <a:lstStyle/>
                    <a:p>
                      <a:endParaRPr lang="en-US" sz="105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strike="sngStrike" dirty="0">
                          <a:solidFill>
                            <a:schemeClr val="bg1"/>
                          </a:solidFill>
                        </a:rPr>
                        <a:t>N</a:t>
                      </a:r>
                      <a:endParaRPr lang="en-US" sz="1600" dirty="0">
                        <a:solidFill>
                          <a:schemeClr val="bg1"/>
                        </a:solidFill>
                      </a:endParaRPr>
                    </a:p>
                    <a:p>
                      <a:endParaRPr lang="en-US" sz="1050" dirty="0"/>
                    </a:p>
                  </a:txBody>
                  <a:tcPr/>
                </a:tc>
                <a:extLst>
                  <a:ext uri="{0D108BD9-81ED-4DB2-BD59-A6C34878D82A}">
                    <a16:rowId xmlns:a16="http://schemas.microsoft.com/office/drawing/2014/main" val="2506603106"/>
                  </a:ext>
                </a:extLst>
              </a:tr>
              <a:tr h="460233">
                <a:tc>
                  <a:txBody>
                    <a:bodyPr/>
                    <a:lstStyle/>
                    <a:p>
                      <a:r>
                        <a:rPr lang="en-US" sz="1100" dirty="0"/>
                        <a:t>1</a:t>
                      </a:r>
                    </a:p>
                    <a:p>
                      <a:endParaRPr lang="en-US" sz="1100" dirty="0"/>
                    </a:p>
                  </a:txBody>
                  <a:tcPr/>
                </a:tc>
                <a:tc>
                  <a:txBody>
                    <a:bodyPr/>
                    <a:lstStyle/>
                    <a:p>
                      <a:pPr algn="l" fontAlgn="ctr"/>
                      <a:r>
                        <a:rPr lang="en-US" sz="1100" b="0" i="0" u="none" strike="noStrike" dirty="0">
                          <a:solidFill>
                            <a:srgbClr val="000000"/>
                          </a:solidFill>
                          <a:effectLst/>
                          <a:latin typeface="Calibri" panose="020F0502020204030204" pitchFamily="34" charset="0"/>
                        </a:rPr>
                        <a:t>STATE BOND AT CAPITAL MARKET FOR INSFRASTRUCTURAL DEVELOPMENT</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        20,206,790,000.00 </a:t>
                      </a:r>
                    </a:p>
                  </a:txBody>
                  <a:tcPr marL="9525" marR="9525" marT="9525" marB="0" anchor="ctr"/>
                </a:tc>
                <a:extLst>
                  <a:ext uri="{0D108BD9-81ED-4DB2-BD59-A6C34878D82A}">
                    <a16:rowId xmlns:a16="http://schemas.microsoft.com/office/drawing/2014/main" val="275310530"/>
                  </a:ext>
                </a:extLst>
              </a:tr>
              <a:tr h="914302">
                <a:tc>
                  <a:txBody>
                    <a:bodyPr/>
                    <a:lstStyle/>
                    <a:p>
                      <a:r>
                        <a:rPr lang="en-US" sz="1100" dirty="0"/>
                        <a:t>2</a:t>
                      </a:r>
                    </a:p>
                  </a:txBody>
                  <a:tcPr/>
                </a:tc>
                <a:tc>
                  <a:txBody>
                    <a:bodyPr/>
                    <a:lstStyle/>
                    <a:p>
                      <a:pPr algn="l" fontAlgn="ctr"/>
                      <a:r>
                        <a:rPr lang="en-US" sz="1100" b="0" i="0" u="none" strike="noStrike" dirty="0">
                          <a:solidFill>
                            <a:srgbClr val="000000"/>
                          </a:solidFill>
                          <a:effectLst/>
                          <a:latin typeface="Calibri" panose="020F0502020204030204" pitchFamily="34" charset="0"/>
                        </a:rPr>
                        <a:t>CONCESSIONARY LOANS FROM CBN THROUGH COMMERCIAL BANKS FOR HEALTHCARE DELIVERY, AGRICULTURAL DEVELOPMENT AND EDUCATIONAL SCHEMES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        29,688,720,000.00 </a:t>
                      </a:r>
                    </a:p>
                  </a:txBody>
                  <a:tcPr marL="9525" marR="9525" marT="9525" marB="0" anchor="ctr"/>
                </a:tc>
                <a:extLst>
                  <a:ext uri="{0D108BD9-81ED-4DB2-BD59-A6C34878D82A}">
                    <a16:rowId xmlns:a16="http://schemas.microsoft.com/office/drawing/2014/main" val="2108852617"/>
                  </a:ext>
                </a:extLst>
              </a:tr>
              <a:tr h="552691">
                <a:tc>
                  <a:txBody>
                    <a:bodyPr/>
                    <a:lstStyle/>
                    <a:p>
                      <a:r>
                        <a:rPr lang="en-US" sz="1100" dirty="0"/>
                        <a:t>3</a:t>
                      </a:r>
                    </a:p>
                  </a:txBody>
                  <a:tcPr/>
                </a:tc>
                <a:tc>
                  <a:txBody>
                    <a:bodyPr/>
                    <a:lstStyle/>
                    <a:p>
                      <a:pPr algn="l" fontAlgn="ctr"/>
                      <a:r>
                        <a:rPr lang="en-US" sz="1100" b="0" i="0" u="none" strike="noStrike" dirty="0">
                          <a:solidFill>
                            <a:srgbClr val="000000"/>
                          </a:solidFill>
                          <a:effectLst/>
                          <a:latin typeface="Calibri" panose="020F0502020204030204" pitchFamily="34" charset="0"/>
                        </a:rPr>
                        <a:t>COMMERCIAL BANK LOAN FOR URBAN TRANSIT SYSTEM FOR PROVISION OF BUSES, BUS STOPS ETC</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        25,000,000,000.00 </a:t>
                      </a:r>
                    </a:p>
                  </a:txBody>
                  <a:tcPr marL="9525" marR="9525" marT="9525" marB="0" anchor="ctr"/>
                </a:tc>
                <a:extLst>
                  <a:ext uri="{0D108BD9-81ED-4DB2-BD59-A6C34878D82A}">
                    <a16:rowId xmlns:a16="http://schemas.microsoft.com/office/drawing/2014/main" val="11978594"/>
                  </a:ext>
                </a:extLst>
              </a:tr>
              <a:tr h="828848">
                <a:tc>
                  <a:txBody>
                    <a:bodyPr/>
                    <a:lstStyle/>
                    <a:p>
                      <a:r>
                        <a:rPr lang="en-US" sz="1100" dirty="0"/>
                        <a:t>4</a:t>
                      </a:r>
                    </a:p>
                  </a:txBody>
                  <a:tcPr/>
                </a:tc>
                <a:tc>
                  <a:txBody>
                    <a:bodyPr/>
                    <a:lstStyle/>
                    <a:p>
                      <a:pPr algn="l" fontAlgn="ctr"/>
                      <a:r>
                        <a:rPr lang="en-US" sz="1100" b="0" i="0" u="none" strike="noStrike" dirty="0">
                          <a:solidFill>
                            <a:srgbClr val="000000"/>
                          </a:solidFill>
                          <a:effectLst/>
                          <a:latin typeface="Calibri" panose="020F0502020204030204" pitchFamily="34" charset="0"/>
                        </a:rPr>
                        <a:t>REVOLVING CREDIT FROM COMMERCIAL BANKS (FIRST BANK, ZENITH BANK AND FIDELITY BANK) FOR DEVELOPMENTAL PROGRAMMES</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        10,000,000,000.00 </a:t>
                      </a:r>
                    </a:p>
                  </a:txBody>
                  <a:tcPr marL="9525" marR="9525" marT="9525" marB="0" anchor="ctr"/>
                </a:tc>
                <a:extLst>
                  <a:ext uri="{0D108BD9-81ED-4DB2-BD59-A6C34878D82A}">
                    <a16:rowId xmlns:a16="http://schemas.microsoft.com/office/drawing/2014/main" val="703460050"/>
                  </a:ext>
                </a:extLst>
              </a:tr>
              <a:tr h="592610">
                <a:tc>
                  <a:txBody>
                    <a:bodyPr/>
                    <a:lstStyle/>
                    <a:p>
                      <a:endParaRPr 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t>TOTAL</a:t>
                      </a:r>
                    </a:p>
                  </a:txBody>
                  <a:tcPr marL="9525" marR="9525" marT="9525" marB="0" anchor="ctr"/>
                </a:tc>
                <a:tc>
                  <a:txBody>
                    <a:bodyPr/>
                    <a:lstStyle/>
                    <a:p>
                      <a:pPr algn="ctr" fontAlgn="ctr"/>
                      <a:r>
                        <a:rPr lang="en-US" sz="900" b="1" i="0" u="none" strike="noStrike" dirty="0">
                          <a:solidFill>
                            <a:srgbClr val="000000"/>
                          </a:solidFill>
                          <a:effectLst/>
                          <a:latin typeface="Calibri" panose="020F0502020204030204" pitchFamily="34" charset="0"/>
                        </a:rPr>
                        <a:t>        84,895,510,000.00 </a:t>
                      </a:r>
                    </a:p>
                  </a:txBody>
                  <a:tcPr marL="9525" marR="9525" marT="9525" marB="0" anchor="ctr"/>
                </a:tc>
                <a:extLst>
                  <a:ext uri="{0D108BD9-81ED-4DB2-BD59-A6C34878D82A}">
                    <a16:rowId xmlns:a16="http://schemas.microsoft.com/office/drawing/2014/main" val="1168008505"/>
                  </a:ext>
                </a:extLst>
              </a:tr>
            </a:tbl>
          </a:graphicData>
        </a:graphic>
      </p:graphicFrame>
    </p:spTree>
    <p:extLst>
      <p:ext uri="{BB962C8B-B14F-4D97-AF65-F5344CB8AC3E}">
        <p14:creationId xmlns:p14="http://schemas.microsoft.com/office/powerpoint/2010/main" val="1210171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B9C4BB3-01DF-A35A-AF93-350718B76D90}"/>
              </a:ext>
            </a:extLst>
          </p:cNvPr>
          <p:cNvPicPr>
            <a:picLocks noChangeAspect="1"/>
          </p:cNvPicPr>
          <p:nvPr/>
        </p:nvPicPr>
        <p:blipFill>
          <a:blip r:embed="rId3"/>
          <a:stretch>
            <a:fillRect/>
          </a:stretch>
        </p:blipFill>
        <p:spPr>
          <a:xfrm>
            <a:off x="9677816" y="80164"/>
            <a:ext cx="2143125" cy="776030"/>
          </a:xfrm>
          <a:prstGeom prst="rect">
            <a:avLst/>
          </a:prstGeom>
        </p:spPr>
      </p:pic>
      <p:sp>
        <p:nvSpPr>
          <p:cNvPr id="12" name="TextBox 11">
            <a:extLst>
              <a:ext uri="{FF2B5EF4-FFF2-40B4-BE49-F238E27FC236}">
                <a16:creationId xmlns:a16="http://schemas.microsoft.com/office/drawing/2014/main" id="{94732E56-C4FA-B5B5-AE14-84C50AE668D6}"/>
              </a:ext>
            </a:extLst>
          </p:cNvPr>
          <p:cNvSpPr txBox="1"/>
          <p:nvPr/>
        </p:nvSpPr>
        <p:spPr>
          <a:xfrm>
            <a:off x="9588737" y="900350"/>
            <a:ext cx="2497819"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pic>
        <p:nvPicPr>
          <p:cNvPr id="2050" name="Picture 2" descr="E:\SYMBOL\New folder\IMG-20230410-WA000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49285" y="1452062"/>
            <a:ext cx="5842715" cy="53257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2" name="Chart 21"/>
          <p:cNvGraphicFramePr>
            <a:graphicFrameLocks/>
          </p:cNvGraphicFramePr>
          <p:nvPr>
            <p:extLst>
              <p:ext uri="{D42A27DB-BD31-4B8C-83A1-F6EECF244321}">
                <p14:modId xmlns:p14="http://schemas.microsoft.com/office/powerpoint/2010/main" val="2975078831"/>
              </p:ext>
            </p:extLst>
          </p:nvPr>
        </p:nvGraphicFramePr>
        <p:xfrm>
          <a:off x="-1179871" y="728870"/>
          <a:ext cx="9406205" cy="6129130"/>
        </p:xfrm>
        <a:graphic>
          <a:graphicData uri="http://schemas.openxmlformats.org/drawingml/2006/chart">
            <c:chart xmlns:c="http://schemas.openxmlformats.org/drawingml/2006/chart" xmlns:r="http://schemas.openxmlformats.org/officeDocument/2006/relationships" r:id="rId5"/>
          </a:graphicData>
        </a:graphic>
      </p:graphicFrame>
      <p:sp>
        <p:nvSpPr>
          <p:cNvPr id="2" name="Slide Number Placeholder 1">
            <a:extLst>
              <a:ext uri="{FF2B5EF4-FFF2-40B4-BE49-F238E27FC236}">
                <a16:creationId xmlns:a16="http://schemas.microsoft.com/office/drawing/2014/main" id="{E81A7CDC-E322-698E-D77D-F20D09116638}"/>
              </a:ext>
            </a:extLst>
          </p:cNvPr>
          <p:cNvSpPr>
            <a:spLocks noGrp="1"/>
          </p:cNvSpPr>
          <p:nvPr>
            <p:ph type="sldNum" sz="quarter" idx="12"/>
          </p:nvPr>
        </p:nvSpPr>
        <p:spPr>
          <a:xfrm>
            <a:off x="9270642" y="6595273"/>
            <a:ext cx="2743200" cy="365125"/>
          </a:xfrm>
        </p:spPr>
        <p:txBody>
          <a:bodyPr/>
          <a:lstStyle/>
          <a:p>
            <a:fld id="{4FAB73BC-B049-4115-A692-8D63A059BFB8}" type="slidenum">
              <a:rPr lang="en-US" smtClean="0"/>
              <a:t>11</a:t>
            </a:fld>
            <a:endParaRPr lang="en-US" dirty="0"/>
          </a:p>
        </p:txBody>
      </p:sp>
      <p:sp>
        <p:nvSpPr>
          <p:cNvPr id="3" name="TextBox 2">
            <a:extLst>
              <a:ext uri="{FF2B5EF4-FFF2-40B4-BE49-F238E27FC236}">
                <a16:creationId xmlns:a16="http://schemas.microsoft.com/office/drawing/2014/main" id="{67D52B1A-5847-AC9A-B753-96F17E8BF5AE}"/>
              </a:ext>
            </a:extLst>
          </p:cNvPr>
          <p:cNvSpPr txBox="1"/>
          <p:nvPr/>
        </p:nvSpPr>
        <p:spPr>
          <a:xfrm>
            <a:off x="583096" y="236114"/>
            <a:ext cx="5671930" cy="523220"/>
          </a:xfrm>
          <a:prstGeom prst="rect">
            <a:avLst/>
          </a:prstGeom>
          <a:solidFill>
            <a:srgbClr val="92D050"/>
          </a:solidFill>
          <a:ln>
            <a:solidFill>
              <a:srgbClr val="CFD5EA"/>
            </a:solidFill>
          </a:ln>
        </p:spPr>
        <p:txBody>
          <a:bodyPr wrap="square" rtlCol="0">
            <a:spAutoFit/>
          </a:bodyPr>
          <a:lstStyle/>
          <a:p>
            <a:pPr algn="ctr"/>
            <a:r>
              <a:rPr lang="en-US" sz="2800" b="1" dirty="0">
                <a:latin typeface="Agency FB" panose="020B0503020202020204" pitchFamily="34" charset="0"/>
              </a:rPr>
              <a:t>HOW THE FUND WILL BE EXPENDED ?</a:t>
            </a:r>
          </a:p>
        </p:txBody>
      </p:sp>
    </p:spTree>
    <p:extLst>
      <p:ext uri="{BB962C8B-B14F-4D97-AF65-F5344CB8AC3E}">
        <p14:creationId xmlns:p14="http://schemas.microsoft.com/office/powerpoint/2010/main" val="2200918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6DAF916-4A9E-4150-8CBA-6655B4BFA394}"/>
              </a:ext>
            </a:extLst>
          </p:cNvPr>
          <p:cNvSpPr txBox="1"/>
          <p:nvPr/>
        </p:nvSpPr>
        <p:spPr>
          <a:xfrm>
            <a:off x="331303" y="230027"/>
            <a:ext cx="4704523" cy="10772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3200" b="1" dirty="0">
                <a:solidFill>
                  <a:srgbClr val="FF0000"/>
                </a:solidFill>
              </a:rPr>
              <a:t>WHERE </a:t>
            </a:r>
          </a:p>
          <a:p>
            <a:r>
              <a:rPr lang="en-US" sz="3200" b="1" dirty="0">
                <a:solidFill>
                  <a:srgbClr val="FF0000"/>
                </a:solidFill>
              </a:rPr>
              <a:t>DOES THE MONEY GO</a:t>
            </a:r>
          </a:p>
        </p:txBody>
      </p:sp>
      <p:sp>
        <p:nvSpPr>
          <p:cNvPr id="9" name="Rectangle 8">
            <a:extLst>
              <a:ext uri="{FF2B5EF4-FFF2-40B4-BE49-F238E27FC236}">
                <a16:creationId xmlns:a16="http://schemas.microsoft.com/office/drawing/2014/main" id="{8F90B074-7443-40A7-A8A3-E4B316D4FB41}"/>
              </a:ext>
            </a:extLst>
          </p:cNvPr>
          <p:cNvSpPr/>
          <p:nvPr/>
        </p:nvSpPr>
        <p:spPr>
          <a:xfrm>
            <a:off x="4216042" y="13203"/>
            <a:ext cx="660758" cy="1323439"/>
          </a:xfrm>
          <a:prstGeom prst="rect">
            <a:avLst/>
          </a:prstGeom>
        </p:spPr>
        <p:txBody>
          <a:bodyPr wrap="none">
            <a:spAutoFit/>
          </a:bodyPr>
          <a:lstStyle/>
          <a:p>
            <a:r>
              <a:rPr lang="en-US" sz="8000" b="1" dirty="0">
                <a:solidFill>
                  <a:srgbClr val="FF0000"/>
                </a:solidFill>
              </a:rPr>
              <a:t>?</a:t>
            </a:r>
            <a:endParaRPr lang="en-US" sz="8000" dirty="0"/>
          </a:p>
        </p:txBody>
      </p:sp>
      <p:graphicFrame>
        <p:nvGraphicFramePr>
          <p:cNvPr id="8" name="Table 9">
            <a:extLst>
              <a:ext uri="{FF2B5EF4-FFF2-40B4-BE49-F238E27FC236}">
                <a16:creationId xmlns:a16="http://schemas.microsoft.com/office/drawing/2014/main" id="{1E809013-3549-7EA0-3B52-215AB4FE5D10}"/>
              </a:ext>
            </a:extLst>
          </p:cNvPr>
          <p:cNvGraphicFramePr>
            <a:graphicFrameLocks noGrp="1"/>
          </p:cNvGraphicFramePr>
          <p:nvPr>
            <p:extLst>
              <p:ext uri="{D42A27DB-BD31-4B8C-83A1-F6EECF244321}">
                <p14:modId xmlns:p14="http://schemas.microsoft.com/office/powerpoint/2010/main" val="1220405882"/>
              </p:ext>
            </p:extLst>
          </p:nvPr>
        </p:nvGraphicFramePr>
        <p:xfrm>
          <a:off x="331305" y="1553466"/>
          <a:ext cx="5696230" cy="4812900"/>
        </p:xfrm>
        <a:graphic>
          <a:graphicData uri="http://schemas.openxmlformats.org/drawingml/2006/table">
            <a:tbl>
              <a:tblPr firstRow="1" bandRow="1">
                <a:tableStyleId>{5C22544A-7EE6-4342-B048-85BDC9FD1C3A}</a:tableStyleId>
              </a:tblPr>
              <a:tblGrid>
                <a:gridCol w="2848115">
                  <a:extLst>
                    <a:ext uri="{9D8B030D-6E8A-4147-A177-3AD203B41FA5}">
                      <a16:colId xmlns:a16="http://schemas.microsoft.com/office/drawing/2014/main" val="511146327"/>
                    </a:ext>
                  </a:extLst>
                </a:gridCol>
                <a:gridCol w="2848115">
                  <a:extLst>
                    <a:ext uri="{9D8B030D-6E8A-4147-A177-3AD203B41FA5}">
                      <a16:colId xmlns:a16="http://schemas.microsoft.com/office/drawing/2014/main" val="65494405"/>
                    </a:ext>
                  </a:extLst>
                </a:gridCol>
              </a:tblGrid>
              <a:tr h="481290">
                <a:tc>
                  <a:txBody>
                    <a:bodyPr/>
                    <a:lstStyle/>
                    <a:p>
                      <a:pPr algn="ctr" fontAlgn="b"/>
                      <a:r>
                        <a:rPr lang="en-US" sz="1800" b="1" i="0" u="none" strike="noStrike" dirty="0">
                          <a:solidFill>
                            <a:schemeClr val="bg1"/>
                          </a:solidFill>
                          <a:effectLst/>
                          <a:latin typeface="Calibri" panose="020F0502020204030204" pitchFamily="34" charset="0"/>
                        </a:rPr>
                        <a:t>ITEMS</a:t>
                      </a:r>
                    </a:p>
                  </a:txBody>
                  <a:tcPr marL="9525" marR="9525" marT="9525" marB="0" anchor="b"/>
                </a:tc>
                <a:tc>
                  <a:txBody>
                    <a:bodyPr/>
                    <a:lstStyle/>
                    <a:p>
                      <a:pPr algn="ctr" fontAlgn="b"/>
                      <a:r>
                        <a:rPr lang="en-US" sz="1800" b="1" i="0" u="none" strike="noStrike" dirty="0">
                          <a:solidFill>
                            <a:schemeClr val="bg1"/>
                          </a:solidFill>
                          <a:effectLst/>
                          <a:latin typeface="Calibri" panose="020F0502020204030204" pitchFamily="34" charset="0"/>
                        </a:rPr>
                        <a:t> ESTIMATES(N) </a:t>
                      </a:r>
                    </a:p>
                  </a:txBody>
                  <a:tcPr marL="9525" marR="9525" marT="9525" marB="0" anchor="b"/>
                </a:tc>
                <a:extLst>
                  <a:ext uri="{0D108BD9-81ED-4DB2-BD59-A6C34878D82A}">
                    <a16:rowId xmlns:a16="http://schemas.microsoft.com/office/drawing/2014/main" val="1468671873"/>
                  </a:ext>
                </a:extLst>
              </a:tr>
              <a:tr h="481290">
                <a:tc>
                  <a:txBody>
                    <a:bodyPr/>
                    <a:lstStyle/>
                    <a:p>
                      <a:pPr algn="l" fontAlgn="b"/>
                      <a:r>
                        <a:rPr lang="en-US" sz="1100" b="0" i="0" u="none" strike="noStrike" dirty="0">
                          <a:solidFill>
                            <a:srgbClr val="000000"/>
                          </a:solidFill>
                          <a:effectLst/>
                          <a:latin typeface="Calibri" panose="020F0502020204030204" pitchFamily="34" charset="0"/>
                        </a:rPr>
                        <a:t>SALARIES AND ALLOWANCES</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79,854,715,889.03 </a:t>
                      </a:r>
                    </a:p>
                  </a:txBody>
                  <a:tcPr marL="9525" marR="9525" marT="9525" marB="0" anchor="b"/>
                </a:tc>
                <a:extLst>
                  <a:ext uri="{0D108BD9-81ED-4DB2-BD59-A6C34878D82A}">
                    <a16:rowId xmlns:a16="http://schemas.microsoft.com/office/drawing/2014/main" val="2386057647"/>
                  </a:ext>
                </a:extLst>
              </a:tr>
              <a:tr h="481290">
                <a:tc>
                  <a:txBody>
                    <a:bodyPr/>
                    <a:lstStyle/>
                    <a:p>
                      <a:pPr algn="l" fontAlgn="b"/>
                      <a:r>
                        <a:rPr lang="en-US" sz="1100" b="0" i="0" u="none" strike="noStrike">
                          <a:solidFill>
                            <a:srgbClr val="000000"/>
                          </a:solidFill>
                          <a:effectLst/>
                          <a:latin typeface="Calibri" panose="020F0502020204030204" pitchFamily="34" charset="0"/>
                        </a:rPr>
                        <a:t>CRFC</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21,124,115,202.70 </a:t>
                      </a:r>
                    </a:p>
                  </a:txBody>
                  <a:tcPr marL="9525" marR="9525" marT="9525" marB="0" anchor="b"/>
                </a:tc>
                <a:extLst>
                  <a:ext uri="{0D108BD9-81ED-4DB2-BD59-A6C34878D82A}">
                    <a16:rowId xmlns:a16="http://schemas.microsoft.com/office/drawing/2014/main" val="156525643"/>
                  </a:ext>
                </a:extLst>
              </a:tr>
              <a:tr h="481290">
                <a:tc>
                  <a:txBody>
                    <a:bodyPr/>
                    <a:lstStyle/>
                    <a:p>
                      <a:pPr algn="l" fontAlgn="b"/>
                      <a:r>
                        <a:rPr lang="en-US" sz="1100" b="1" i="0" u="none" strike="noStrike">
                          <a:solidFill>
                            <a:srgbClr val="000000"/>
                          </a:solidFill>
                          <a:effectLst/>
                          <a:latin typeface="Calibri" panose="020F0502020204030204" pitchFamily="34" charset="0"/>
                        </a:rPr>
                        <a:t>TOTAL PERSONNEL COST</a:t>
                      </a:r>
                    </a:p>
                  </a:txBody>
                  <a:tcPr marL="9525" marR="9525" marT="9525" marB="0" anchor="b"/>
                </a:tc>
                <a:tc>
                  <a:txBody>
                    <a:bodyPr/>
                    <a:lstStyle/>
                    <a:p>
                      <a:pPr algn="ctr" fontAlgn="b"/>
                      <a:r>
                        <a:rPr lang="en-US" sz="1100" b="1" i="0" u="none" strike="noStrike" dirty="0">
                          <a:solidFill>
                            <a:srgbClr val="000000"/>
                          </a:solidFill>
                          <a:effectLst/>
                          <a:latin typeface="Calibri" panose="020F0502020204030204" pitchFamily="34" charset="0"/>
                        </a:rPr>
                        <a:t>           100,978,831,091.73 </a:t>
                      </a:r>
                    </a:p>
                  </a:txBody>
                  <a:tcPr marL="9525" marR="9525" marT="9525" marB="0" anchor="b"/>
                </a:tc>
                <a:extLst>
                  <a:ext uri="{0D108BD9-81ED-4DB2-BD59-A6C34878D82A}">
                    <a16:rowId xmlns:a16="http://schemas.microsoft.com/office/drawing/2014/main" val="1740599657"/>
                  </a:ext>
                </a:extLst>
              </a:tr>
              <a:tr h="481290">
                <a:tc>
                  <a:txBody>
                    <a:bodyPr/>
                    <a:lstStyle/>
                    <a:p>
                      <a:pPr algn="l" fontAlgn="b"/>
                      <a:r>
                        <a:rPr lang="en-US" sz="1100" b="0" i="0" u="none" strike="noStrike">
                          <a:solidFill>
                            <a:srgbClr val="000000"/>
                          </a:solidFill>
                          <a:effectLst/>
                          <a:latin typeface="Calibri" panose="020F0502020204030204" pitchFamily="34" charset="0"/>
                        </a:rPr>
                        <a:t>OVERHEAD</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61,763,151,086.23 </a:t>
                      </a:r>
                    </a:p>
                  </a:txBody>
                  <a:tcPr marL="9525" marR="9525" marT="9525" marB="0" anchor="b"/>
                </a:tc>
                <a:extLst>
                  <a:ext uri="{0D108BD9-81ED-4DB2-BD59-A6C34878D82A}">
                    <a16:rowId xmlns:a16="http://schemas.microsoft.com/office/drawing/2014/main" val="2219611693"/>
                  </a:ext>
                </a:extLst>
              </a:tr>
              <a:tr h="481290">
                <a:tc>
                  <a:txBody>
                    <a:bodyPr/>
                    <a:lstStyle/>
                    <a:p>
                      <a:pPr algn="l" fontAlgn="b"/>
                      <a:r>
                        <a:rPr lang="en-US" sz="1100" b="0" i="0" u="none" strike="noStrike">
                          <a:solidFill>
                            <a:srgbClr val="000000"/>
                          </a:solidFill>
                          <a:effectLst/>
                          <a:latin typeface="Calibri" panose="020F0502020204030204" pitchFamily="34" charset="0"/>
                        </a:rPr>
                        <a:t>PUBLIC DEBT CHARGES</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39,902,773,546.29 </a:t>
                      </a:r>
                    </a:p>
                  </a:txBody>
                  <a:tcPr marL="9525" marR="9525" marT="9525" marB="0" anchor="b"/>
                </a:tc>
                <a:extLst>
                  <a:ext uri="{0D108BD9-81ED-4DB2-BD59-A6C34878D82A}">
                    <a16:rowId xmlns:a16="http://schemas.microsoft.com/office/drawing/2014/main" val="3540103454"/>
                  </a:ext>
                </a:extLst>
              </a:tr>
              <a:tr h="481290">
                <a:tc>
                  <a:txBody>
                    <a:bodyPr/>
                    <a:lstStyle/>
                    <a:p>
                      <a:pPr algn="l" fontAlgn="b"/>
                      <a:r>
                        <a:rPr lang="en-US" sz="1100" b="1" i="0" u="none" strike="noStrike">
                          <a:solidFill>
                            <a:srgbClr val="000000"/>
                          </a:solidFill>
                          <a:effectLst/>
                          <a:latin typeface="Calibri" panose="020F0502020204030204" pitchFamily="34" charset="0"/>
                        </a:rPr>
                        <a:t>TOTAL OVERHEAD COST</a:t>
                      </a:r>
                    </a:p>
                  </a:txBody>
                  <a:tcPr marL="9525" marR="9525" marT="9525" marB="0" anchor="b"/>
                </a:tc>
                <a:tc>
                  <a:txBody>
                    <a:bodyPr/>
                    <a:lstStyle/>
                    <a:p>
                      <a:pPr algn="ctr" fontAlgn="b"/>
                      <a:r>
                        <a:rPr lang="en-US" sz="1100" b="1" i="0" u="none" strike="noStrike" dirty="0">
                          <a:solidFill>
                            <a:srgbClr val="000000"/>
                          </a:solidFill>
                          <a:effectLst/>
                          <a:latin typeface="Calibri" panose="020F0502020204030204" pitchFamily="34" charset="0"/>
                        </a:rPr>
                        <a:t>           101,665,924,632.52 </a:t>
                      </a:r>
                    </a:p>
                  </a:txBody>
                  <a:tcPr marL="9525" marR="9525" marT="9525" marB="0" anchor="b"/>
                </a:tc>
                <a:extLst>
                  <a:ext uri="{0D108BD9-81ED-4DB2-BD59-A6C34878D82A}">
                    <a16:rowId xmlns:a16="http://schemas.microsoft.com/office/drawing/2014/main" val="1815324077"/>
                  </a:ext>
                </a:extLst>
              </a:tr>
              <a:tr h="481290">
                <a:tc>
                  <a:txBody>
                    <a:bodyPr/>
                    <a:lstStyle/>
                    <a:p>
                      <a:pPr algn="l" fontAlgn="b"/>
                      <a:r>
                        <a:rPr lang="en-US" sz="1100" b="1" i="0" u="none" strike="noStrike">
                          <a:solidFill>
                            <a:srgbClr val="000000"/>
                          </a:solidFill>
                          <a:effectLst/>
                          <a:latin typeface="Calibri" panose="020F0502020204030204" pitchFamily="34" charset="0"/>
                        </a:rPr>
                        <a:t>TOTAL RECURRENT EXPENDITURE</a:t>
                      </a:r>
                    </a:p>
                  </a:txBody>
                  <a:tcPr marL="9525" marR="9525" marT="9525" marB="0" anchor="b"/>
                </a:tc>
                <a:tc>
                  <a:txBody>
                    <a:bodyPr/>
                    <a:lstStyle/>
                    <a:p>
                      <a:pPr algn="ctr" fontAlgn="b"/>
                      <a:r>
                        <a:rPr lang="en-US" sz="1100" b="1" i="0" u="none" strike="noStrike" dirty="0">
                          <a:solidFill>
                            <a:srgbClr val="000000"/>
                          </a:solidFill>
                          <a:effectLst/>
                          <a:latin typeface="Calibri" panose="020F0502020204030204" pitchFamily="34" charset="0"/>
                        </a:rPr>
                        <a:t>           202,644,755,724.25 </a:t>
                      </a:r>
                    </a:p>
                  </a:txBody>
                  <a:tcPr marL="9525" marR="9525" marT="9525" marB="0" anchor="b"/>
                </a:tc>
                <a:extLst>
                  <a:ext uri="{0D108BD9-81ED-4DB2-BD59-A6C34878D82A}">
                    <a16:rowId xmlns:a16="http://schemas.microsoft.com/office/drawing/2014/main" val="1534398748"/>
                  </a:ext>
                </a:extLst>
              </a:tr>
              <a:tr h="481290">
                <a:tc>
                  <a:txBody>
                    <a:bodyPr/>
                    <a:lstStyle/>
                    <a:p>
                      <a:pPr algn="l" fontAlgn="b"/>
                      <a:r>
                        <a:rPr lang="en-US" sz="1100" b="0" i="0" u="none" strike="noStrike">
                          <a:solidFill>
                            <a:srgbClr val="000000"/>
                          </a:solidFill>
                          <a:effectLst/>
                          <a:latin typeface="Calibri" panose="020F0502020204030204" pitchFamily="34" charset="0"/>
                        </a:rPr>
                        <a:t>CAPITAL EXPENDITURE</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269,605,938,723.32 </a:t>
                      </a:r>
                    </a:p>
                  </a:txBody>
                  <a:tcPr marL="9525" marR="9525" marT="9525" marB="0" anchor="b"/>
                </a:tc>
                <a:extLst>
                  <a:ext uri="{0D108BD9-81ED-4DB2-BD59-A6C34878D82A}">
                    <a16:rowId xmlns:a16="http://schemas.microsoft.com/office/drawing/2014/main" val="1296159464"/>
                  </a:ext>
                </a:extLst>
              </a:tr>
              <a:tr h="481290">
                <a:tc>
                  <a:txBody>
                    <a:bodyPr/>
                    <a:lstStyle/>
                    <a:p>
                      <a:pPr algn="l" fontAlgn="b"/>
                      <a:r>
                        <a:rPr lang="en-US" sz="1200" b="1" i="0" u="none" strike="noStrike">
                          <a:solidFill>
                            <a:srgbClr val="000000"/>
                          </a:solidFill>
                          <a:effectLst/>
                          <a:latin typeface="Calibri" panose="020F0502020204030204" pitchFamily="34" charset="0"/>
                        </a:rPr>
                        <a:t>TOTAL EXPENDITURE</a:t>
                      </a: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    472,250,694,447.57 </a:t>
                      </a:r>
                    </a:p>
                  </a:txBody>
                  <a:tcPr marL="9525" marR="9525" marT="9525" marB="0" anchor="b"/>
                </a:tc>
                <a:extLst>
                  <a:ext uri="{0D108BD9-81ED-4DB2-BD59-A6C34878D82A}">
                    <a16:rowId xmlns:a16="http://schemas.microsoft.com/office/drawing/2014/main" val="3725327370"/>
                  </a:ext>
                </a:extLst>
              </a:tr>
            </a:tbl>
          </a:graphicData>
        </a:graphic>
      </p:graphicFrame>
      <p:pic>
        <p:nvPicPr>
          <p:cNvPr id="3" name="Picture 2">
            <a:extLst>
              <a:ext uri="{FF2B5EF4-FFF2-40B4-BE49-F238E27FC236}">
                <a16:creationId xmlns:a16="http://schemas.microsoft.com/office/drawing/2014/main" id="{3746A2D6-99C4-D16C-F8E5-75E85EA73E93}"/>
              </a:ext>
            </a:extLst>
          </p:cNvPr>
          <p:cNvPicPr>
            <a:picLocks noChangeAspect="1"/>
          </p:cNvPicPr>
          <p:nvPr/>
        </p:nvPicPr>
        <p:blipFill>
          <a:blip r:embed="rId2"/>
          <a:stretch>
            <a:fillRect/>
          </a:stretch>
        </p:blipFill>
        <p:spPr>
          <a:xfrm>
            <a:off x="9717572" y="50976"/>
            <a:ext cx="2143125" cy="776030"/>
          </a:xfrm>
          <a:prstGeom prst="rect">
            <a:avLst/>
          </a:prstGeom>
        </p:spPr>
      </p:pic>
      <p:sp>
        <p:nvSpPr>
          <p:cNvPr id="4" name="TextBox 3">
            <a:extLst>
              <a:ext uri="{FF2B5EF4-FFF2-40B4-BE49-F238E27FC236}">
                <a16:creationId xmlns:a16="http://schemas.microsoft.com/office/drawing/2014/main" id="{EFE32971-B974-D117-8181-4BAD24200BA2}"/>
              </a:ext>
            </a:extLst>
          </p:cNvPr>
          <p:cNvSpPr txBox="1"/>
          <p:nvPr/>
        </p:nvSpPr>
        <p:spPr>
          <a:xfrm>
            <a:off x="9567081" y="900350"/>
            <a:ext cx="2519475"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graphicFrame>
        <p:nvGraphicFramePr>
          <p:cNvPr id="5" name="Diagram 4"/>
          <p:cNvGraphicFramePr/>
          <p:nvPr>
            <p:extLst>
              <p:ext uri="{D42A27DB-BD31-4B8C-83A1-F6EECF244321}">
                <p14:modId xmlns:p14="http://schemas.microsoft.com/office/powerpoint/2010/main" val="4190797972"/>
              </p:ext>
            </p:extLst>
          </p:nvPr>
        </p:nvGraphicFramePr>
        <p:xfrm>
          <a:off x="6046657" y="1654403"/>
          <a:ext cx="5814040" cy="49035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a:extLst>
              <a:ext uri="{FF2B5EF4-FFF2-40B4-BE49-F238E27FC236}">
                <a16:creationId xmlns:a16="http://schemas.microsoft.com/office/drawing/2014/main" id="{2D311982-8D32-29B5-1531-C16BDE730FCD}"/>
              </a:ext>
            </a:extLst>
          </p:cNvPr>
          <p:cNvSpPr>
            <a:spLocks noGrp="1"/>
          </p:cNvSpPr>
          <p:nvPr>
            <p:ph type="sldNum" sz="quarter" idx="12"/>
          </p:nvPr>
        </p:nvSpPr>
        <p:spPr>
          <a:xfrm>
            <a:off x="8923866" y="6447964"/>
            <a:ext cx="2743200" cy="365125"/>
          </a:xfrm>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2950089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E2F3496B-86E3-4863-9F8E-6741AC41FBD8}"/>
              </a:ext>
            </a:extLst>
          </p:cNvPr>
          <p:cNvSpPr txBox="1"/>
          <p:nvPr/>
        </p:nvSpPr>
        <p:spPr>
          <a:xfrm>
            <a:off x="0" y="806713"/>
            <a:ext cx="9024730" cy="400110"/>
          </a:xfrm>
          <a:prstGeom prst="rect">
            <a:avLst/>
          </a:prstGeom>
          <a:solidFill>
            <a:schemeClr val="accent2"/>
          </a:solidFill>
        </p:spPr>
        <p:style>
          <a:lnRef idx="3">
            <a:schemeClr val="lt1"/>
          </a:lnRef>
          <a:fillRef idx="1">
            <a:schemeClr val="dk1"/>
          </a:fillRef>
          <a:effectRef idx="1">
            <a:schemeClr val="dk1"/>
          </a:effectRef>
          <a:fontRef idx="minor">
            <a:schemeClr val="lt1"/>
          </a:fontRef>
        </p:style>
        <p:txBody>
          <a:bodyPr wrap="square">
            <a:spAutoFit/>
          </a:bodyPr>
          <a:lstStyle/>
          <a:p>
            <a:pPr marL="261938"/>
            <a:r>
              <a:rPr lang="en-US" sz="2000" b="1" dirty="0">
                <a:solidFill>
                  <a:schemeClr val="bg1"/>
                </a:solidFill>
              </a:rPr>
              <a:t>2023 &amp; 2022 ESTIMATED RECURRENT AND CAPITAL EXPENDITURE COMPARISON</a:t>
            </a:r>
          </a:p>
        </p:txBody>
      </p:sp>
      <p:sp>
        <p:nvSpPr>
          <p:cNvPr id="2" name="Rectangle 1">
            <a:extLst>
              <a:ext uri="{FF2B5EF4-FFF2-40B4-BE49-F238E27FC236}">
                <a16:creationId xmlns:a16="http://schemas.microsoft.com/office/drawing/2014/main" id="{712D5531-EB03-4135-9D3B-45221441C6C8}"/>
              </a:ext>
            </a:extLst>
          </p:cNvPr>
          <p:cNvSpPr/>
          <p:nvPr/>
        </p:nvSpPr>
        <p:spPr>
          <a:xfrm>
            <a:off x="105445" y="1424675"/>
            <a:ext cx="11715496" cy="5296800"/>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7" name="Picture 6">
            <a:extLst>
              <a:ext uri="{FF2B5EF4-FFF2-40B4-BE49-F238E27FC236}">
                <a16:creationId xmlns:a16="http://schemas.microsoft.com/office/drawing/2014/main" id="{C1D167D3-7CA2-A6A6-D88D-970ACA306290}"/>
              </a:ext>
            </a:extLst>
          </p:cNvPr>
          <p:cNvPicPr>
            <a:picLocks noChangeAspect="1"/>
          </p:cNvPicPr>
          <p:nvPr/>
        </p:nvPicPr>
        <p:blipFill>
          <a:blip r:embed="rId3"/>
          <a:stretch>
            <a:fillRect/>
          </a:stretch>
        </p:blipFill>
        <p:spPr>
          <a:xfrm>
            <a:off x="9677816" y="80164"/>
            <a:ext cx="2143125" cy="776030"/>
          </a:xfrm>
          <a:prstGeom prst="rect">
            <a:avLst/>
          </a:prstGeom>
        </p:spPr>
      </p:pic>
      <p:sp>
        <p:nvSpPr>
          <p:cNvPr id="10" name="TextBox 9">
            <a:extLst>
              <a:ext uri="{FF2B5EF4-FFF2-40B4-BE49-F238E27FC236}">
                <a16:creationId xmlns:a16="http://schemas.microsoft.com/office/drawing/2014/main" id="{44969612-753A-1AE7-4BB0-006D029320A5}"/>
              </a:ext>
            </a:extLst>
          </p:cNvPr>
          <p:cNvSpPr txBox="1"/>
          <p:nvPr/>
        </p:nvSpPr>
        <p:spPr>
          <a:xfrm>
            <a:off x="9471545" y="900350"/>
            <a:ext cx="2615011"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graphicFrame>
        <p:nvGraphicFramePr>
          <p:cNvPr id="3" name="Chart 2"/>
          <p:cNvGraphicFramePr/>
          <p:nvPr>
            <p:extLst>
              <p:ext uri="{D42A27DB-BD31-4B8C-83A1-F6EECF244321}">
                <p14:modId xmlns:p14="http://schemas.microsoft.com/office/powerpoint/2010/main" val="145767880"/>
              </p:ext>
            </p:extLst>
          </p:nvPr>
        </p:nvGraphicFramePr>
        <p:xfrm>
          <a:off x="6096002" y="1113184"/>
          <a:ext cx="5990554" cy="5744816"/>
        </p:xfrm>
        <a:graphic>
          <a:graphicData uri="http://schemas.openxmlformats.org/drawingml/2006/chart">
            <c:chart xmlns:c="http://schemas.openxmlformats.org/drawingml/2006/chart" xmlns:r="http://schemas.openxmlformats.org/officeDocument/2006/relationships" r:id="rId4"/>
          </a:graphicData>
        </a:graphic>
      </p:graphicFrame>
      <p:sp>
        <p:nvSpPr>
          <p:cNvPr id="4" name="Slide Number Placeholder 3">
            <a:extLst>
              <a:ext uri="{FF2B5EF4-FFF2-40B4-BE49-F238E27FC236}">
                <a16:creationId xmlns:a16="http://schemas.microsoft.com/office/drawing/2014/main" id="{F3BE2CB1-4DF9-1AA0-1A45-C565D54808E2}"/>
              </a:ext>
            </a:extLst>
          </p:cNvPr>
          <p:cNvSpPr>
            <a:spLocks noGrp="1"/>
          </p:cNvSpPr>
          <p:nvPr>
            <p:ph type="sldNum" sz="quarter" idx="12"/>
          </p:nvPr>
        </p:nvSpPr>
        <p:spPr/>
        <p:txBody>
          <a:bodyPr/>
          <a:lstStyle/>
          <a:p>
            <a:fld id="{4FAB73BC-B049-4115-A692-8D63A059BFB8}" type="slidenum">
              <a:rPr lang="en-US" smtClean="0"/>
              <a:t>13</a:t>
            </a:fld>
            <a:endParaRPr lang="en-US" dirty="0"/>
          </a:p>
        </p:txBody>
      </p:sp>
      <p:graphicFrame>
        <p:nvGraphicFramePr>
          <p:cNvPr id="5" name="Table 5">
            <a:extLst>
              <a:ext uri="{FF2B5EF4-FFF2-40B4-BE49-F238E27FC236}">
                <a16:creationId xmlns:a16="http://schemas.microsoft.com/office/drawing/2014/main" id="{6688DBFB-6ECC-D5E7-0E91-50F3592271B5}"/>
              </a:ext>
            </a:extLst>
          </p:cNvPr>
          <p:cNvGraphicFramePr>
            <a:graphicFrameLocks noGrp="1"/>
          </p:cNvGraphicFramePr>
          <p:nvPr>
            <p:extLst>
              <p:ext uri="{D42A27DB-BD31-4B8C-83A1-F6EECF244321}">
                <p14:modId xmlns:p14="http://schemas.microsoft.com/office/powerpoint/2010/main" val="263665023"/>
              </p:ext>
            </p:extLst>
          </p:nvPr>
        </p:nvGraphicFramePr>
        <p:xfrm>
          <a:off x="105444" y="1362568"/>
          <a:ext cx="5990559" cy="5296800"/>
        </p:xfrm>
        <a:graphic>
          <a:graphicData uri="http://schemas.openxmlformats.org/drawingml/2006/table">
            <a:tbl>
              <a:tblPr firstRow="1" bandRow="1">
                <a:tableStyleId>{5C22544A-7EE6-4342-B048-85BDC9FD1C3A}</a:tableStyleId>
              </a:tblPr>
              <a:tblGrid>
                <a:gridCol w="1469906">
                  <a:extLst>
                    <a:ext uri="{9D8B030D-6E8A-4147-A177-3AD203B41FA5}">
                      <a16:colId xmlns:a16="http://schemas.microsoft.com/office/drawing/2014/main" val="3411554396"/>
                    </a:ext>
                  </a:extLst>
                </a:gridCol>
                <a:gridCol w="1275768">
                  <a:extLst>
                    <a:ext uri="{9D8B030D-6E8A-4147-A177-3AD203B41FA5}">
                      <a16:colId xmlns:a16="http://schemas.microsoft.com/office/drawing/2014/main" val="972508092"/>
                    </a:ext>
                  </a:extLst>
                </a:gridCol>
                <a:gridCol w="793231">
                  <a:extLst>
                    <a:ext uri="{9D8B030D-6E8A-4147-A177-3AD203B41FA5}">
                      <a16:colId xmlns:a16="http://schemas.microsoft.com/office/drawing/2014/main" val="2490405876"/>
                    </a:ext>
                  </a:extLst>
                </a:gridCol>
                <a:gridCol w="1550503">
                  <a:extLst>
                    <a:ext uri="{9D8B030D-6E8A-4147-A177-3AD203B41FA5}">
                      <a16:colId xmlns:a16="http://schemas.microsoft.com/office/drawing/2014/main" val="4037576445"/>
                    </a:ext>
                  </a:extLst>
                </a:gridCol>
                <a:gridCol w="901151">
                  <a:extLst>
                    <a:ext uri="{9D8B030D-6E8A-4147-A177-3AD203B41FA5}">
                      <a16:colId xmlns:a16="http://schemas.microsoft.com/office/drawing/2014/main" val="74290544"/>
                    </a:ext>
                  </a:extLst>
                </a:gridCol>
              </a:tblGrid>
              <a:tr h="931713">
                <a:tc rowSpan="2">
                  <a:txBody>
                    <a:bodyPr/>
                    <a:lstStyle/>
                    <a:p>
                      <a:pPr algn="ctr" fontAlgn="ctr"/>
                      <a:r>
                        <a:rPr lang="en-US" sz="1800" b="1" i="0" u="none" strike="noStrike" dirty="0">
                          <a:solidFill>
                            <a:srgbClr val="000000"/>
                          </a:solidFill>
                          <a:effectLst/>
                          <a:latin typeface="Calibri" panose="020F0502020204030204" pitchFamily="34" charset="0"/>
                        </a:rPr>
                        <a:t>ITEM</a:t>
                      </a:r>
                    </a:p>
                  </a:txBody>
                  <a:tcPr marL="9525" marR="9525" marT="9525" marB="0" anchor="ctr"/>
                </a:tc>
                <a:tc gridSpan="2">
                  <a:txBody>
                    <a:bodyPr/>
                    <a:lstStyle/>
                    <a:p>
                      <a:pPr algn="ctr" fontAlgn="ctr"/>
                      <a:r>
                        <a:rPr lang="en-US" sz="2000" b="1" i="0" u="none" strike="noStrike" dirty="0">
                          <a:solidFill>
                            <a:srgbClr val="000000"/>
                          </a:solidFill>
                          <a:effectLst/>
                          <a:latin typeface="Calibri" panose="020F0502020204030204" pitchFamily="34" charset="0"/>
                        </a:rPr>
                        <a:t>2023</a:t>
                      </a:r>
                    </a:p>
                  </a:txBody>
                  <a:tcPr marL="9525" marR="9525" marT="9525" marB="0" anchor="ctr"/>
                </a:tc>
                <a:tc hMerge="1">
                  <a:txBody>
                    <a:bodyPr/>
                    <a:lstStyle/>
                    <a:p>
                      <a:endParaRPr lang="en-US"/>
                    </a:p>
                  </a:txBody>
                  <a:tcPr/>
                </a:tc>
                <a:tc gridSpan="2">
                  <a:txBody>
                    <a:bodyPr/>
                    <a:lstStyle/>
                    <a:p>
                      <a:pPr algn="ctr" fontAlgn="ctr"/>
                      <a:r>
                        <a:rPr lang="en-US" sz="2000" b="1" i="0" u="none" strike="noStrike" dirty="0">
                          <a:solidFill>
                            <a:srgbClr val="000000"/>
                          </a:solidFill>
                          <a:effectLst/>
                          <a:latin typeface="Calibri" panose="020F0502020204030204" pitchFamily="34" charset="0"/>
                        </a:rPr>
                        <a:t>2022</a:t>
                      </a:r>
                    </a:p>
                  </a:txBody>
                  <a:tcPr marL="9525" marR="9525" marT="9525" marB="0" anchor="ctr"/>
                </a:tc>
                <a:tc hMerge="1">
                  <a:txBody>
                    <a:bodyPr/>
                    <a:lstStyle/>
                    <a:p>
                      <a:endParaRPr lang="en-US"/>
                    </a:p>
                  </a:txBody>
                  <a:tcPr/>
                </a:tc>
                <a:extLst>
                  <a:ext uri="{0D108BD9-81ED-4DB2-BD59-A6C34878D82A}">
                    <a16:rowId xmlns:a16="http://schemas.microsoft.com/office/drawing/2014/main" val="3978170332"/>
                  </a:ext>
                </a:extLst>
              </a:tr>
              <a:tr h="429462">
                <a:tc vMerge="1">
                  <a:txBody>
                    <a:bodyPr/>
                    <a:lstStyle/>
                    <a:p>
                      <a:endParaRPr lang="en-US"/>
                    </a:p>
                  </a:txBody>
                  <a:tcPr/>
                </a:tc>
                <a:tc>
                  <a:txBody>
                    <a:bodyPr/>
                    <a:lstStyle/>
                    <a:p>
                      <a:pPr algn="ctr" fontAlgn="ctr"/>
                      <a:r>
                        <a:rPr lang="en-US" sz="1600" b="1" i="0" u="none" strike="noStrike" dirty="0">
                          <a:solidFill>
                            <a:srgbClr val="000000"/>
                          </a:solidFill>
                          <a:effectLst/>
                          <a:latin typeface="Calibri" panose="020F0502020204030204" pitchFamily="34" charset="0"/>
                        </a:rPr>
                        <a:t>NM</a:t>
                      </a:r>
                    </a:p>
                  </a:txBody>
                  <a:tcPr marL="9525" marR="9525" marT="9525" marB="0" anchor="ctr"/>
                </a:tc>
                <a:tc>
                  <a:txBody>
                    <a:bodyPr/>
                    <a:lstStyle/>
                    <a:p>
                      <a:pPr algn="ctr" fontAlgn="ctr"/>
                      <a:r>
                        <a:rPr lang="en-US" sz="1600" b="1" i="0" u="none" strike="noStrike" dirty="0">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1600" b="1" i="0" u="none" strike="noStrike" dirty="0">
                          <a:solidFill>
                            <a:srgbClr val="000000"/>
                          </a:solidFill>
                          <a:effectLst/>
                          <a:latin typeface="Calibri" panose="020F0502020204030204" pitchFamily="34" charset="0"/>
                        </a:rPr>
                        <a:t>NM</a:t>
                      </a:r>
                    </a:p>
                  </a:txBody>
                  <a:tcPr marL="9525" marR="9525" marT="9525" marB="0" anchor="ctr"/>
                </a:tc>
                <a:tc>
                  <a:txBody>
                    <a:bodyPr/>
                    <a:lstStyle/>
                    <a:p>
                      <a:pPr algn="ctr" fontAlgn="ctr"/>
                      <a:r>
                        <a:rPr lang="en-US" sz="1600" b="1" i="0" u="none" strike="noStrike" dirty="0">
                          <a:solidFill>
                            <a:srgbClr val="000000"/>
                          </a:solidFill>
                          <a:effectLst/>
                          <a:latin typeface="Calibri" panose="020F0502020204030204" pitchFamily="34" charset="0"/>
                        </a:rPr>
                        <a:t>%</a:t>
                      </a:r>
                    </a:p>
                  </a:txBody>
                  <a:tcPr marL="9525" marR="9525" marT="9525" marB="0" anchor="ctr"/>
                </a:tc>
                <a:extLst>
                  <a:ext uri="{0D108BD9-81ED-4DB2-BD59-A6C34878D82A}">
                    <a16:rowId xmlns:a16="http://schemas.microsoft.com/office/drawing/2014/main" val="1738476746"/>
                  </a:ext>
                </a:extLst>
              </a:tr>
              <a:tr h="1189967">
                <a:tc>
                  <a:txBody>
                    <a:bodyPr/>
                    <a:lstStyle/>
                    <a:p>
                      <a:pPr algn="ctr" fontAlgn="ctr"/>
                      <a:r>
                        <a:rPr lang="en-US" sz="1400" b="1" i="0" u="none" strike="noStrike" dirty="0">
                          <a:solidFill>
                            <a:srgbClr val="000000"/>
                          </a:solidFill>
                          <a:effectLst/>
                          <a:latin typeface="Calibri" panose="020F0502020204030204" pitchFamily="34" charset="0"/>
                        </a:rPr>
                        <a:t>RECURRENT </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  202,644.00 </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     42.91 </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      182,458.00 </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     40.46 </a:t>
                      </a:r>
                    </a:p>
                  </a:txBody>
                  <a:tcPr marL="9525" marR="9525" marT="9525" marB="0" anchor="ctr"/>
                </a:tc>
                <a:extLst>
                  <a:ext uri="{0D108BD9-81ED-4DB2-BD59-A6C34878D82A}">
                    <a16:rowId xmlns:a16="http://schemas.microsoft.com/office/drawing/2014/main" val="1351735925"/>
                  </a:ext>
                </a:extLst>
              </a:tr>
              <a:tr h="1372829">
                <a:tc>
                  <a:txBody>
                    <a:bodyPr/>
                    <a:lstStyle/>
                    <a:p>
                      <a:pPr algn="ctr" fontAlgn="ctr"/>
                      <a:r>
                        <a:rPr lang="en-US" sz="1400" b="1" i="0" u="none" strike="noStrike" dirty="0">
                          <a:solidFill>
                            <a:srgbClr val="000000"/>
                          </a:solidFill>
                          <a:effectLst/>
                          <a:latin typeface="Calibri" panose="020F0502020204030204" pitchFamily="34" charset="0"/>
                        </a:rPr>
                        <a:t>CAPITAL</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  269,606.00 </a:t>
                      </a: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     57.09 </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      268,499.00 </a:t>
                      </a:r>
                    </a:p>
                  </a:txBody>
                  <a:tcPr marL="9525" marR="9525" marT="9525" marB="0" anchor="ctr"/>
                </a:tc>
                <a:tc>
                  <a:txBody>
                    <a:bodyPr/>
                    <a:lstStyle/>
                    <a:p>
                      <a:pPr algn="ctr" fontAlgn="ctr"/>
                      <a:r>
                        <a:rPr lang="en-US" sz="1400" b="0" i="0" u="none" strike="noStrike">
                          <a:solidFill>
                            <a:srgbClr val="000000"/>
                          </a:solidFill>
                          <a:effectLst/>
                          <a:latin typeface="Calibri" panose="020F0502020204030204" pitchFamily="34" charset="0"/>
                        </a:rPr>
                        <a:t>     59.54 </a:t>
                      </a:r>
                    </a:p>
                  </a:txBody>
                  <a:tcPr marL="9525" marR="9525" marT="9525" marB="0" anchor="ctr"/>
                </a:tc>
                <a:extLst>
                  <a:ext uri="{0D108BD9-81ED-4DB2-BD59-A6C34878D82A}">
                    <a16:rowId xmlns:a16="http://schemas.microsoft.com/office/drawing/2014/main" val="3212173186"/>
                  </a:ext>
                </a:extLst>
              </a:tr>
              <a:tr h="1372829">
                <a:tc>
                  <a:txBody>
                    <a:bodyPr/>
                    <a:lstStyle/>
                    <a:p>
                      <a:pPr algn="ctr" fontAlgn="ctr"/>
                      <a:r>
                        <a:rPr lang="en-US" sz="1400" b="1" i="0" u="none" strike="noStrike" dirty="0">
                          <a:solidFill>
                            <a:srgbClr val="000000"/>
                          </a:solidFill>
                          <a:effectLst/>
                          <a:latin typeface="Calibri" panose="020F0502020204030204" pitchFamily="34" charset="0"/>
                        </a:rPr>
                        <a:t>TOTAL EXPENDITURE</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  472,250.00 </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  100.00 </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      450,957.00 </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  100.00 </a:t>
                      </a:r>
                    </a:p>
                  </a:txBody>
                  <a:tcPr marL="9525" marR="9525" marT="9525" marB="0" anchor="ctr"/>
                </a:tc>
                <a:extLst>
                  <a:ext uri="{0D108BD9-81ED-4DB2-BD59-A6C34878D82A}">
                    <a16:rowId xmlns:a16="http://schemas.microsoft.com/office/drawing/2014/main" val="2867237128"/>
                  </a:ext>
                </a:extLst>
              </a:tr>
            </a:tbl>
          </a:graphicData>
        </a:graphic>
      </p:graphicFrame>
    </p:spTree>
    <p:extLst>
      <p:ext uri="{BB962C8B-B14F-4D97-AF65-F5344CB8AC3E}">
        <p14:creationId xmlns:p14="http://schemas.microsoft.com/office/powerpoint/2010/main" val="700956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3BA57E2-810F-4EE7-9041-A9212B3A719E}"/>
              </a:ext>
            </a:extLst>
          </p:cNvPr>
          <p:cNvSpPr/>
          <p:nvPr/>
        </p:nvSpPr>
        <p:spPr>
          <a:xfrm>
            <a:off x="59961" y="595159"/>
            <a:ext cx="9798836" cy="776030"/>
          </a:xfrm>
          <a:prstGeom prst="roundRect">
            <a:avLst>
              <a:gd name="adj" fmla="val 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algn="ctr">
              <a:tabLst>
                <a:tab pos="449263" algn="l"/>
              </a:tabLst>
            </a:pPr>
            <a:r>
              <a:rPr lang="en-US" sz="2000" b="1" dirty="0">
                <a:solidFill>
                  <a:schemeClr val="bg1"/>
                </a:solidFill>
              </a:rPr>
              <a:t>SUMMARY OF APPROVED ESTIMATES FROM 2021-2023</a:t>
            </a:r>
          </a:p>
        </p:txBody>
      </p:sp>
      <p:pic>
        <p:nvPicPr>
          <p:cNvPr id="4" name="Picture 3">
            <a:extLst>
              <a:ext uri="{FF2B5EF4-FFF2-40B4-BE49-F238E27FC236}">
                <a16:creationId xmlns:a16="http://schemas.microsoft.com/office/drawing/2014/main" id="{B9D6E914-600B-BAAC-6FC6-2F9CC35E4118}"/>
              </a:ext>
            </a:extLst>
          </p:cNvPr>
          <p:cNvPicPr>
            <a:picLocks noChangeAspect="1"/>
          </p:cNvPicPr>
          <p:nvPr/>
        </p:nvPicPr>
        <p:blipFill>
          <a:blip r:embed="rId2"/>
          <a:stretch>
            <a:fillRect/>
          </a:stretch>
        </p:blipFill>
        <p:spPr>
          <a:xfrm>
            <a:off x="9942859" y="147625"/>
            <a:ext cx="2143125" cy="776030"/>
          </a:xfrm>
          <a:prstGeom prst="rect">
            <a:avLst/>
          </a:prstGeom>
        </p:spPr>
      </p:pic>
      <p:sp>
        <p:nvSpPr>
          <p:cNvPr id="6" name="TextBox 5">
            <a:extLst>
              <a:ext uri="{FF2B5EF4-FFF2-40B4-BE49-F238E27FC236}">
                <a16:creationId xmlns:a16="http://schemas.microsoft.com/office/drawing/2014/main" id="{9826DBF4-6AA1-869B-916A-172518555479}"/>
              </a:ext>
            </a:extLst>
          </p:cNvPr>
          <p:cNvSpPr txBox="1"/>
          <p:nvPr/>
        </p:nvSpPr>
        <p:spPr>
          <a:xfrm>
            <a:off x="9812741" y="923655"/>
            <a:ext cx="2620371"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3" name="Slide Number Placeholder 2">
            <a:extLst>
              <a:ext uri="{FF2B5EF4-FFF2-40B4-BE49-F238E27FC236}">
                <a16:creationId xmlns:a16="http://schemas.microsoft.com/office/drawing/2014/main" id="{E88BA5B8-B15D-A248-2AB7-3F6D1FFCFF0B}"/>
              </a:ext>
            </a:extLst>
          </p:cNvPr>
          <p:cNvSpPr>
            <a:spLocks noGrp="1"/>
          </p:cNvSpPr>
          <p:nvPr>
            <p:ph type="sldNum" sz="quarter" idx="12"/>
          </p:nvPr>
        </p:nvSpPr>
        <p:spPr>
          <a:xfrm>
            <a:off x="9100931" y="6356350"/>
            <a:ext cx="2743200" cy="365125"/>
          </a:xfrm>
        </p:spPr>
        <p:txBody>
          <a:bodyPr/>
          <a:lstStyle/>
          <a:p>
            <a:fld id="{4FAB73BC-B049-4115-A692-8D63A059BFB8}" type="slidenum">
              <a:rPr lang="en-US" smtClean="0"/>
              <a:t>14</a:t>
            </a:fld>
            <a:endParaRPr lang="en-US" dirty="0"/>
          </a:p>
        </p:txBody>
      </p:sp>
      <p:graphicFrame>
        <p:nvGraphicFramePr>
          <p:cNvPr id="7" name="Table 8">
            <a:extLst>
              <a:ext uri="{FF2B5EF4-FFF2-40B4-BE49-F238E27FC236}">
                <a16:creationId xmlns:a16="http://schemas.microsoft.com/office/drawing/2014/main" id="{BE91ADB3-D13D-B101-8553-9A88B7583034}"/>
              </a:ext>
            </a:extLst>
          </p:cNvPr>
          <p:cNvGraphicFramePr>
            <a:graphicFrameLocks noGrp="1"/>
          </p:cNvGraphicFramePr>
          <p:nvPr>
            <p:extLst>
              <p:ext uri="{D42A27DB-BD31-4B8C-83A1-F6EECF244321}">
                <p14:modId xmlns:p14="http://schemas.microsoft.com/office/powerpoint/2010/main" val="675581989"/>
              </p:ext>
            </p:extLst>
          </p:nvPr>
        </p:nvGraphicFramePr>
        <p:xfrm>
          <a:off x="106017" y="1434539"/>
          <a:ext cx="11383618" cy="5373075"/>
        </p:xfrm>
        <a:graphic>
          <a:graphicData uri="http://schemas.openxmlformats.org/drawingml/2006/table">
            <a:tbl>
              <a:tblPr firstRow="1" bandRow="1">
                <a:tableStyleId>{5C22544A-7EE6-4342-B048-85BDC9FD1C3A}</a:tableStyleId>
              </a:tblPr>
              <a:tblGrid>
                <a:gridCol w="2692747">
                  <a:extLst>
                    <a:ext uri="{9D8B030D-6E8A-4147-A177-3AD203B41FA5}">
                      <a16:colId xmlns:a16="http://schemas.microsoft.com/office/drawing/2014/main" val="1998941199"/>
                    </a:ext>
                  </a:extLst>
                </a:gridCol>
                <a:gridCol w="1823758">
                  <a:extLst>
                    <a:ext uri="{9D8B030D-6E8A-4147-A177-3AD203B41FA5}">
                      <a16:colId xmlns:a16="http://schemas.microsoft.com/office/drawing/2014/main" val="4293990221"/>
                    </a:ext>
                  </a:extLst>
                </a:gridCol>
                <a:gridCol w="898231">
                  <a:extLst>
                    <a:ext uri="{9D8B030D-6E8A-4147-A177-3AD203B41FA5}">
                      <a16:colId xmlns:a16="http://schemas.microsoft.com/office/drawing/2014/main" val="1656450865"/>
                    </a:ext>
                  </a:extLst>
                </a:gridCol>
                <a:gridCol w="1796459">
                  <a:extLst>
                    <a:ext uri="{9D8B030D-6E8A-4147-A177-3AD203B41FA5}">
                      <a16:colId xmlns:a16="http://schemas.microsoft.com/office/drawing/2014/main" val="540881324"/>
                    </a:ext>
                  </a:extLst>
                </a:gridCol>
                <a:gridCol w="1080755">
                  <a:extLst>
                    <a:ext uri="{9D8B030D-6E8A-4147-A177-3AD203B41FA5}">
                      <a16:colId xmlns:a16="http://schemas.microsoft.com/office/drawing/2014/main" val="1588672066"/>
                    </a:ext>
                  </a:extLst>
                </a:gridCol>
                <a:gridCol w="2051617">
                  <a:extLst>
                    <a:ext uri="{9D8B030D-6E8A-4147-A177-3AD203B41FA5}">
                      <a16:colId xmlns:a16="http://schemas.microsoft.com/office/drawing/2014/main" val="421449418"/>
                    </a:ext>
                  </a:extLst>
                </a:gridCol>
                <a:gridCol w="1040051">
                  <a:extLst>
                    <a:ext uri="{9D8B030D-6E8A-4147-A177-3AD203B41FA5}">
                      <a16:colId xmlns:a16="http://schemas.microsoft.com/office/drawing/2014/main" val="2218172964"/>
                    </a:ext>
                  </a:extLst>
                </a:gridCol>
              </a:tblGrid>
              <a:tr h="322031">
                <a:tc rowSpan="2">
                  <a:txBody>
                    <a:bodyPr/>
                    <a:lstStyle/>
                    <a:p>
                      <a:pPr algn="ctr" fontAlgn="ctr"/>
                      <a:r>
                        <a:rPr lang="en-US" sz="1600" b="1" i="0" u="none" strike="noStrike" dirty="0">
                          <a:solidFill>
                            <a:srgbClr val="000000"/>
                          </a:solidFill>
                          <a:effectLst/>
                          <a:latin typeface="Calibri" panose="020F0502020204030204" pitchFamily="34" charset="0"/>
                        </a:rPr>
                        <a:t>DETAILS </a:t>
                      </a:r>
                    </a:p>
                  </a:txBody>
                  <a:tcPr marL="9525" marR="9525" marT="9525" marB="0" anchor="ctr"/>
                </a:tc>
                <a:tc gridSpan="2">
                  <a:txBody>
                    <a:bodyPr/>
                    <a:lstStyle/>
                    <a:p>
                      <a:pPr algn="ctr" fontAlgn="ctr"/>
                      <a:r>
                        <a:rPr lang="en-US" sz="1400" b="1" i="0" u="none" strike="noStrike" dirty="0">
                          <a:solidFill>
                            <a:srgbClr val="000000"/>
                          </a:solidFill>
                          <a:effectLst/>
                          <a:latin typeface="Calibri" panose="020F0502020204030204" pitchFamily="34" charset="0"/>
                        </a:rPr>
                        <a:t>2021 APPROVED ESTIMATES</a:t>
                      </a:r>
                    </a:p>
                  </a:txBody>
                  <a:tcPr marL="9525" marR="9525" marT="9525" marB="0" anchor="ctr"/>
                </a:tc>
                <a:tc hMerge="1">
                  <a:txBody>
                    <a:bodyPr/>
                    <a:lstStyle/>
                    <a:p>
                      <a:endParaRPr lang="en-US"/>
                    </a:p>
                  </a:txBody>
                  <a:tcPr/>
                </a:tc>
                <a:tc gridSpan="2">
                  <a:txBody>
                    <a:bodyPr/>
                    <a:lstStyle/>
                    <a:p>
                      <a:pPr algn="ctr" fontAlgn="ctr"/>
                      <a:r>
                        <a:rPr lang="en-US" sz="1400" b="1" i="0" u="none" strike="noStrike">
                          <a:solidFill>
                            <a:srgbClr val="000000"/>
                          </a:solidFill>
                          <a:effectLst/>
                          <a:latin typeface="Calibri" panose="020F0502020204030204" pitchFamily="34" charset="0"/>
                        </a:rPr>
                        <a:t>2022 REVISED ESTIMATES</a:t>
                      </a:r>
                    </a:p>
                  </a:txBody>
                  <a:tcPr marL="9525" marR="9525" marT="9525" marB="0" anchor="ctr"/>
                </a:tc>
                <a:tc hMerge="1">
                  <a:txBody>
                    <a:bodyPr/>
                    <a:lstStyle/>
                    <a:p>
                      <a:endParaRPr lang="en-US"/>
                    </a:p>
                  </a:txBody>
                  <a:tcPr/>
                </a:tc>
                <a:tc gridSpan="2">
                  <a:txBody>
                    <a:bodyPr/>
                    <a:lstStyle/>
                    <a:p>
                      <a:pPr algn="ctr" fontAlgn="ctr"/>
                      <a:r>
                        <a:rPr lang="en-US" sz="1400" b="1" i="0" u="none" strike="noStrike">
                          <a:solidFill>
                            <a:srgbClr val="000000"/>
                          </a:solidFill>
                          <a:effectLst/>
                          <a:latin typeface="Calibri" panose="020F0502020204030204" pitchFamily="34" charset="0"/>
                        </a:rPr>
                        <a:t>2023 APPROVED ESTIMATES</a:t>
                      </a:r>
                    </a:p>
                  </a:txBody>
                  <a:tcPr marL="9525" marR="9525" marT="9525" marB="0" anchor="ctr"/>
                </a:tc>
                <a:tc hMerge="1">
                  <a:txBody>
                    <a:bodyPr/>
                    <a:lstStyle/>
                    <a:p>
                      <a:endParaRPr lang="en-US"/>
                    </a:p>
                  </a:txBody>
                  <a:tcPr/>
                </a:tc>
                <a:extLst>
                  <a:ext uri="{0D108BD9-81ED-4DB2-BD59-A6C34878D82A}">
                    <a16:rowId xmlns:a16="http://schemas.microsoft.com/office/drawing/2014/main" val="2517712253"/>
                  </a:ext>
                </a:extLst>
              </a:tr>
              <a:tr h="124540">
                <a:tc vMerge="1">
                  <a:txBody>
                    <a:bodyPr/>
                    <a:lstStyle/>
                    <a:p>
                      <a:endParaRPr lang="en-US"/>
                    </a:p>
                  </a:txBody>
                  <a:tcPr/>
                </a:tc>
                <a:tc>
                  <a:txBody>
                    <a:bodyPr/>
                    <a:lstStyle/>
                    <a:p>
                      <a:pPr algn="ctr" fontAlgn="ctr"/>
                      <a:r>
                        <a:rPr lang="en-US" sz="1100" b="1" i="0" u="none" strike="noStrike">
                          <a:solidFill>
                            <a:srgbClr val="000000"/>
                          </a:solidFill>
                          <a:effectLst/>
                          <a:latin typeface="Calibri" panose="020F0502020204030204" pitchFamily="34" charset="0"/>
                        </a:rPr>
                        <a:t>N</a:t>
                      </a:r>
                    </a:p>
                  </a:txBody>
                  <a:tcPr marL="9525" marR="9525" marT="9525" marB="0" anchor="ctr"/>
                </a:tc>
                <a:tc>
                  <a:txBody>
                    <a:bodyPr/>
                    <a:lstStyle/>
                    <a:p>
                      <a:pPr algn="ctr" fontAlgn="ctr"/>
                      <a:r>
                        <a:rPr lang="en-US" sz="1100" b="1"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1100" b="1" i="0" u="none" strike="noStrike">
                          <a:solidFill>
                            <a:srgbClr val="000000"/>
                          </a:solidFill>
                          <a:effectLst/>
                          <a:latin typeface="Calibri" panose="020F0502020204030204" pitchFamily="34" charset="0"/>
                        </a:rPr>
                        <a:t>N</a:t>
                      </a:r>
                    </a:p>
                  </a:txBody>
                  <a:tcPr marL="9525" marR="9525" marT="9525" marB="0" anchor="ctr"/>
                </a:tc>
                <a:tc>
                  <a:txBody>
                    <a:bodyPr/>
                    <a:lstStyle/>
                    <a:p>
                      <a:pPr algn="ctr" fontAlgn="ctr"/>
                      <a:r>
                        <a:rPr lang="en-US" sz="1100" b="1"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1100" b="1" i="0" u="none" strike="noStrike">
                          <a:solidFill>
                            <a:srgbClr val="000000"/>
                          </a:solidFill>
                          <a:effectLst/>
                          <a:latin typeface="Calibri" panose="020F0502020204030204" pitchFamily="34" charset="0"/>
                        </a:rPr>
                        <a:t>N</a:t>
                      </a:r>
                    </a:p>
                  </a:txBody>
                  <a:tcPr marL="9525" marR="9525" marT="9525" marB="0" anchor="ctr"/>
                </a:tc>
                <a:tc>
                  <a:txBody>
                    <a:bodyPr/>
                    <a:lstStyle/>
                    <a:p>
                      <a:pPr algn="ctr" fontAlgn="ctr"/>
                      <a:r>
                        <a:rPr lang="en-US" sz="1100" b="1" i="0" u="none" strike="noStrike">
                          <a:solidFill>
                            <a:srgbClr val="000000"/>
                          </a:solidFill>
                          <a:effectLst/>
                          <a:latin typeface="Calibri" panose="020F0502020204030204" pitchFamily="34" charset="0"/>
                        </a:rPr>
                        <a:t>%</a:t>
                      </a:r>
                    </a:p>
                  </a:txBody>
                  <a:tcPr marL="9525" marR="9525" marT="9525" marB="0" anchor="ctr"/>
                </a:tc>
                <a:extLst>
                  <a:ext uri="{0D108BD9-81ED-4DB2-BD59-A6C34878D82A}">
                    <a16:rowId xmlns:a16="http://schemas.microsoft.com/office/drawing/2014/main" val="1758628471"/>
                  </a:ext>
                </a:extLst>
              </a:tr>
              <a:tr h="225425">
                <a:tc>
                  <a:txBody>
                    <a:bodyPr/>
                    <a:lstStyle/>
                    <a:p>
                      <a:pPr algn="l" fontAlgn="b"/>
                      <a:r>
                        <a:rPr lang="en-US" sz="1200" b="0" i="0" u="none" strike="noStrike">
                          <a:solidFill>
                            <a:srgbClr val="000000"/>
                          </a:solidFill>
                          <a:effectLst/>
                          <a:latin typeface="Calibri" panose="020F0502020204030204" pitchFamily="34" charset="0"/>
                        </a:rPr>
                        <a:t>Capital Expenditure</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171,898,138,726.73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50.77 </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268,498,528,922.80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59.54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269,605,938,723.32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42.91 </a:t>
                      </a:r>
                    </a:p>
                  </a:txBody>
                  <a:tcPr marL="9525" marR="9525" marT="9525" marB="0" anchor="b"/>
                </a:tc>
                <a:extLst>
                  <a:ext uri="{0D108BD9-81ED-4DB2-BD59-A6C34878D82A}">
                    <a16:rowId xmlns:a16="http://schemas.microsoft.com/office/drawing/2014/main" val="4020456709"/>
                  </a:ext>
                </a:extLst>
              </a:tr>
              <a:tr h="322031">
                <a:tc>
                  <a:txBody>
                    <a:bodyPr/>
                    <a:lstStyle/>
                    <a:p>
                      <a:pPr algn="l" fontAlgn="b"/>
                      <a:r>
                        <a:rPr lang="en-US" sz="1200" b="0" i="0" u="none" strike="noStrike">
                          <a:solidFill>
                            <a:srgbClr val="000000"/>
                          </a:solidFill>
                          <a:effectLst/>
                          <a:latin typeface="Calibri" panose="020F0502020204030204" pitchFamily="34" charset="0"/>
                        </a:rPr>
                        <a:t>Recurrent Expenditure</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166,712,804,295.13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49.23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182,488,037,755.24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40.46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202,644,755,724.25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57.09 </a:t>
                      </a:r>
                    </a:p>
                  </a:txBody>
                  <a:tcPr marL="9525" marR="9525" marT="9525" marB="0" anchor="b"/>
                </a:tc>
                <a:extLst>
                  <a:ext uri="{0D108BD9-81ED-4DB2-BD59-A6C34878D82A}">
                    <a16:rowId xmlns:a16="http://schemas.microsoft.com/office/drawing/2014/main" val="1205944018"/>
                  </a:ext>
                </a:extLst>
              </a:tr>
              <a:tr h="322031">
                <a:tc>
                  <a:txBody>
                    <a:bodyPr/>
                    <a:lstStyle/>
                    <a:p>
                      <a:pPr algn="l" fontAlgn="b"/>
                      <a:r>
                        <a:rPr lang="en-US" sz="1200" b="1" i="0" u="none" strike="noStrike">
                          <a:solidFill>
                            <a:srgbClr val="000000"/>
                          </a:solidFill>
                          <a:effectLst/>
                          <a:latin typeface="Calibri" panose="020F0502020204030204" pitchFamily="34" charset="0"/>
                        </a:rPr>
                        <a:t>Total Budget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338,610,943,021.86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100.00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450,986,566,678.04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100.00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472,250,694,447.57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100.00 </a:t>
                      </a:r>
                    </a:p>
                  </a:txBody>
                  <a:tcPr marL="9525" marR="9525" marT="9525" marB="0" anchor="b"/>
                </a:tc>
                <a:extLst>
                  <a:ext uri="{0D108BD9-81ED-4DB2-BD59-A6C34878D82A}">
                    <a16:rowId xmlns:a16="http://schemas.microsoft.com/office/drawing/2014/main" val="4115631815"/>
                  </a:ext>
                </a:extLst>
              </a:tr>
              <a:tr h="205203">
                <a:tc>
                  <a:txBody>
                    <a:bodyPr/>
                    <a:lstStyle/>
                    <a:p>
                      <a:pPr algn="l" fontAlgn="b"/>
                      <a:r>
                        <a:rPr lang="en-US" sz="1200" b="0" i="0" u="none" strike="noStrike">
                          <a:solidFill>
                            <a:srgbClr val="000000"/>
                          </a:solidFill>
                          <a:effectLst/>
                          <a:latin typeface="Calibri" panose="020F0502020204030204" pitchFamily="34" charset="0"/>
                        </a:rPr>
                        <a:t>Funding Sources:</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1086792127"/>
                  </a:ext>
                </a:extLst>
              </a:tr>
              <a:tr h="322031">
                <a:tc>
                  <a:txBody>
                    <a:bodyPr/>
                    <a:lstStyle/>
                    <a:p>
                      <a:pPr algn="l" fontAlgn="b"/>
                      <a:r>
                        <a:rPr lang="en-US" sz="1200" b="1" i="0" u="none" strike="noStrike">
                          <a:solidFill>
                            <a:srgbClr val="000000"/>
                          </a:solidFill>
                          <a:effectLst/>
                          <a:latin typeface="Calibri" panose="020F0502020204030204" pitchFamily="34" charset="0"/>
                        </a:rPr>
                        <a:t>Opening Balance</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18,405,526,771.63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5.44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35,083,831,629.88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7.78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41,631,640,640.90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8.82 </a:t>
                      </a:r>
                    </a:p>
                  </a:txBody>
                  <a:tcPr marL="9525" marR="9525" marT="9525" marB="0" anchor="b"/>
                </a:tc>
                <a:extLst>
                  <a:ext uri="{0D108BD9-81ED-4DB2-BD59-A6C34878D82A}">
                    <a16:rowId xmlns:a16="http://schemas.microsoft.com/office/drawing/2014/main" val="2110044259"/>
                  </a:ext>
                </a:extLst>
              </a:tr>
              <a:tr h="322031">
                <a:tc>
                  <a:txBody>
                    <a:bodyPr/>
                    <a:lstStyle/>
                    <a:p>
                      <a:pPr algn="l" fontAlgn="b"/>
                      <a:r>
                        <a:rPr lang="en-US" sz="1200" b="0" i="0" u="none" strike="noStrike">
                          <a:solidFill>
                            <a:srgbClr val="000000"/>
                          </a:solidFill>
                          <a:effectLst/>
                          <a:latin typeface="Calibri" panose="020F0502020204030204" pitchFamily="34" charset="0"/>
                        </a:rPr>
                        <a:t>Internally Generated Revenue</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121,806,876,775.63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35.97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160,174,462,525.27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35.52 </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210,248,909,826.51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44.52 </a:t>
                      </a:r>
                    </a:p>
                  </a:txBody>
                  <a:tcPr marL="9525" marR="9525" marT="9525" marB="0" anchor="b"/>
                </a:tc>
                <a:extLst>
                  <a:ext uri="{0D108BD9-81ED-4DB2-BD59-A6C34878D82A}">
                    <a16:rowId xmlns:a16="http://schemas.microsoft.com/office/drawing/2014/main" val="2900226521"/>
                  </a:ext>
                </a:extLst>
              </a:tr>
              <a:tr h="284145">
                <a:tc>
                  <a:txBody>
                    <a:bodyPr/>
                    <a:lstStyle/>
                    <a:p>
                      <a:pPr algn="l" fontAlgn="b"/>
                      <a:r>
                        <a:rPr lang="en-US" sz="1200" b="0" i="0" u="none" strike="noStrike">
                          <a:solidFill>
                            <a:srgbClr val="000000"/>
                          </a:solidFill>
                          <a:effectLst/>
                          <a:latin typeface="Calibri" panose="020F0502020204030204" pitchFamily="34" charset="0"/>
                        </a:rPr>
                        <a:t>Statutory Allocation</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39,675,563,607.41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11.72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43,096,470,300.08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9.56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50,730,566,593.85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10.74 </a:t>
                      </a:r>
                    </a:p>
                  </a:txBody>
                  <a:tcPr marL="9525" marR="9525" marT="9525" marB="0" anchor="b"/>
                </a:tc>
                <a:extLst>
                  <a:ext uri="{0D108BD9-81ED-4DB2-BD59-A6C34878D82A}">
                    <a16:rowId xmlns:a16="http://schemas.microsoft.com/office/drawing/2014/main" val="2179000268"/>
                  </a:ext>
                </a:extLst>
              </a:tr>
              <a:tr h="322031">
                <a:tc>
                  <a:txBody>
                    <a:bodyPr/>
                    <a:lstStyle/>
                    <a:p>
                      <a:pPr algn="l" fontAlgn="b"/>
                      <a:r>
                        <a:rPr lang="en-US" sz="1200" b="0" i="0" u="none" strike="noStrike">
                          <a:solidFill>
                            <a:srgbClr val="000000"/>
                          </a:solidFill>
                          <a:effectLst/>
                          <a:latin typeface="Calibri" panose="020F0502020204030204" pitchFamily="34" charset="0"/>
                        </a:rPr>
                        <a:t>Excess Crude/ Exchange Gains etc</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3,311,846,749.58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0.73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3,845,054,076.26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0.81 </a:t>
                      </a:r>
                    </a:p>
                  </a:txBody>
                  <a:tcPr marL="9525" marR="9525" marT="9525" marB="0" anchor="b"/>
                </a:tc>
                <a:extLst>
                  <a:ext uri="{0D108BD9-81ED-4DB2-BD59-A6C34878D82A}">
                    <a16:rowId xmlns:a16="http://schemas.microsoft.com/office/drawing/2014/main" val="1897903760"/>
                  </a:ext>
                </a:extLst>
              </a:tr>
              <a:tr h="322031">
                <a:tc>
                  <a:txBody>
                    <a:bodyPr/>
                    <a:lstStyle/>
                    <a:p>
                      <a:pPr algn="l" fontAlgn="b"/>
                      <a:r>
                        <a:rPr lang="en-US" sz="1200" b="0" i="0" u="none" strike="noStrike">
                          <a:solidFill>
                            <a:srgbClr val="000000"/>
                          </a:solidFill>
                          <a:effectLst/>
                          <a:latin typeface="Calibri" panose="020F0502020204030204" pitchFamily="34" charset="0"/>
                        </a:rPr>
                        <a:t>Value Added Tax</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19,195,453,008.77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5.67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26,593,542,182.28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5.90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37,422,406,721.33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7.92 </a:t>
                      </a:r>
                    </a:p>
                  </a:txBody>
                  <a:tcPr marL="9525" marR="9525" marT="9525" marB="0" anchor="b"/>
                </a:tc>
                <a:extLst>
                  <a:ext uri="{0D108BD9-81ED-4DB2-BD59-A6C34878D82A}">
                    <a16:rowId xmlns:a16="http://schemas.microsoft.com/office/drawing/2014/main" val="1044607266"/>
                  </a:ext>
                </a:extLst>
              </a:tr>
              <a:tr h="322031">
                <a:tc>
                  <a:txBody>
                    <a:bodyPr/>
                    <a:lstStyle/>
                    <a:p>
                      <a:pPr algn="l" fontAlgn="b"/>
                      <a:r>
                        <a:rPr lang="en-US" sz="1200" b="1" i="0" u="none" strike="noStrike">
                          <a:solidFill>
                            <a:srgbClr val="000000"/>
                          </a:solidFill>
                          <a:effectLst/>
                          <a:latin typeface="Calibri" panose="020F0502020204030204" pitchFamily="34" charset="0"/>
                        </a:rPr>
                        <a:t>Total Revenue (Excluding Opening Cash and Cash Equivalents</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180,677,893,391.81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53.36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233,176,321,757.21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51.70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302,246,937,217.95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64.00 </a:t>
                      </a:r>
                    </a:p>
                  </a:txBody>
                  <a:tcPr marL="9525" marR="9525" marT="9525" marB="0" anchor="b"/>
                </a:tc>
                <a:extLst>
                  <a:ext uri="{0D108BD9-81ED-4DB2-BD59-A6C34878D82A}">
                    <a16:rowId xmlns:a16="http://schemas.microsoft.com/office/drawing/2014/main" val="469929299"/>
                  </a:ext>
                </a:extLst>
              </a:tr>
              <a:tr h="241480">
                <a:tc>
                  <a:txBody>
                    <a:bodyPr/>
                    <a:lstStyle/>
                    <a:p>
                      <a:pPr algn="l" fontAlgn="b"/>
                      <a:r>
                        <a:rPr lang="en-US" sz="1200" b="1" i="0" u="none" strike="noStrike">
                          <a:solidFill>
                            <a:srgbClr val="000000"/>
                          </a:solidFill>
                          <a:effectLst/>
                          <a:latin typeface="Calibri" panose="020F0502020204030204" pitchFamily="34" charset="0"/>
                        </a:rPr>
                        <a:t>Capital Receipts:</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   </a:t>
                      </a:r>
                    </a:p>
                  </a:txBody>
                  <a:tcPr marL="9525" marR="9525" marT="9525" marB="0" anchor="b"/>
                </a:tc>
                <a:extLst>
                  <a:ext uri="{0D108BD9-81ED-4DB2-BD59-A6C34878D82A}">
                    <a16:rowId xmlns:a16="http://schemas.microsoft.com/office/drawing/2014/main" val="2022110549"/>
                  </a:ext>
                </a:extLst>
              </a:tr>
              <a:tr h="322031">
                <a:tc>
                  <a:txBody>
                    <a:bodyPr/>
                    <a:lstStyle/>
                    <a:p>
                      <a:pPr algn="l" fontAlgn="b"/>
                      <a:r>
                        <a:rPr lang="en-US" sz="1200" b="0" i="0" u="none" strike="noStrike">
                          <a:solidFill>
                            <a:srgbClr val="000000"/>
                          </a:solidFill>
                          <a:effectLst/>
                          <a:latin typeface="Calibri" panose="020F0502020204030204" pitchFamily="34" charset="0"/>
                        </a:rPr>
                        <a:t>Internal Loans</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95,709,566,858.42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28.27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133,808,720,290.95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29.67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84,895,510,000.00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17.98 </a:t>
                      </a:r>
                    </a:p>
                  </a:txBody>
                  <a:tcPr marL="9525" marR="9525" marT="9525" marB="0" anchor="b"/>
                </a:tc>
                <a:extLst>
                  <a:ext uri="{0D108BD9-81ED-4DB2-BD59-A6C34878D82A}">
                    <a16:rowId xmlns:a16="http://schemas.microsoft.com/office/drawing/2014/main" val="50415193"/>
                  </a:ext>
                </a:extLst>
              </a:tr>
              <a:tr h="322031">
                <a:tc>
                  <a:txBody>
                    <a:bodyPr/>
                    <a:lstStyle/>
                    <a:p>
                      <a:pPr algn="l" fontAlgn="b"/>
                      <a:r>
                        <a:rPr lang="en-US" sz="1200" b="0" i="0" u="none" strike="noStrike">
                          <a:solidFill>
                            <a:srgbClr val="000000"/>
                          </a:solidFill>
                          <a:effectLst/>
                          <a:latin typeface="Calibri" panose="020F0502020204030204" pitchFamily="34" charset="0"/>
                        </a:rPr>
                        <a:t>External Loans</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38,658,000,000.00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11.42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38,636,673,000.00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8.57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31,803,156,000.00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6.73 </a:t>
                      </a:r>
                    </a:p>
                  </a:txBody>
                  <a:tcPr marL="9525" marR="9525" marT="9525" marB="0" anchor="b"/>
                </a:tc>
                <a:extLst>
                  <a:ext uri="{0D108BD9-81ED-4DB2-BD59-A6C34878D82A}">
                    <a16:rowId xmlns:a16="http://schemas.microsoft.com/office/drawing/2014/main" val="633338464"/>
                  </a:ext>
                </a:extLst>
              </a:tr>
              <a:tr h="322031">
                <a:tc>
                  <a:txBody>
                    <a:bodyPr/>
                    <a:lstStyle/>
                    <a:p>
                      <a:pPr algn="l" fontAlgn="b"/>
                      <a:r>
                        <a:rPr lang="en-US" sz="1200" b="0" i="0" u="none" strike="noStrike">
                          <a:solidFill>
                            <a:srgbClr val="000000"/>
                          </a:solidFill>
                          <a:effectLst/>
                          <a:latin typeface="Calibri" panose="020F0502020204030204" pitchFamily="34" charset="0"/>
                        </a:rPr>
                        <a:t>Grants</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5,159,956,000.00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1.51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10,281,020,000.00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2.28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11,673,450,588.72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2.47 </a:t>
                      </a:r>
                    </a:p>
                  </a:txBody>
                  <a:tcPr marL="9525" marR="9525" marT="9525" marB="0" anchor="b"/>
                </a:tc>
                <a:extLst>
                  <a:ext uri="{0D108BD9-81ED-4DB2-BD59-A6C34878D82A}">
                    <a16:rowId xmlns:a16="http://schemas.microsoft.com/office/drawing/2014/main" val="2570779550"/>
                  </a:ext>
                </a:extLst>
              </a:tr>
              <a:tr h="322031">
                <a:tc>
                  <a:txBody>
                    <a:bodyPr/>
                    <a:lstStyle/>
                    <a:p>
                      <a:pPr algn="l" fontAlgn="b"/>
                      <a:r>
                        <a:rPr lang="en-US" sz="1200" b="1" i="0" u="none" strike="noStrike">
                          <a:solidFill>
                            <a:srgbClr val="000000"/>
                          </a:solidFill>
                          <a:effectLst/>
                          <a:latin typeface="Calibri" panose="020F0502020204030204" pitchFamily="34" charset="0"/>
                        </a:rPr>
                        <a:t>Sub-Total</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139,527,522,858.42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41.20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182,726,413,290.95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40.52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128,372,116,588.72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27.18 </a:t>
                      </a:r>
                    </a:p>
                  </a:txBody>
                  <a:tcPr marL="9525" marR="9525" marT="9525" marB="0" anchor="b"/>
                </a:tc>
                <a:extLst>
                  <a:ext uri="{0D108BD9-81ED-4DB2-BD59-A6C34878D82A}">
                    <a16:rowId xmlns:a16="http://schemas.microsoft.com/office/drawing/2014/main" val="2481706271"/>
                  </a:ext>
                </a:extLst>
              </a:tr>
              <a:tr h="322031">
                <a:tc>
                  <a:txBody>
                    <a:bodyPr/>
                    <a:lstStyle/>
                    <a:p>
                      <a:pPr algn="l" fontAlgn="b"/>
                      <a:r>
                        <a:rPr lang="en-US" sz="1200" b="1" i="0" u="none" strike="noStrike">
                          <a:solidFill>
                            <a:srgbClr val="000000"/>
                          </a:solidFill>
                          <a:effectLst/>
                          <a:latin typeface="Calibri" panose="020F0502020204030204" pitchFamily="34" charset="0"/>
                        </a:rPr>
                        <a:t>GRAND TOTAL</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338,610,943,021.86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100.00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450,986,566,678.04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100.00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472,250,694,447.57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      100.00 </a:t>
                      </a:r>
                    </a:p>
                  </a:txBody>
                  <a:tcPr marL="9525" marR="9525" marT="9525" marB="0" anchor="b"/>
                </a:tc>
                <a:extLst>
                  <a:ext uri="{0D108BD9-81ED-4DB2-BD59-A6C34878D82A}">
                    <a16:rowId xmlns:a16="http://schemas.microsoft.com/office/drawing/2014/main" val="2249830783"/>
                  </a:ext>
                </a:extLst>
              </a:tr>
            </a:tbl>
          </a:graphicData>
        </a:graphic>
      </p:graphicFrame>
    </p:spTree>
    <p:extLst>
      <p:ext uri="{BB962C8B-B14F-4D97-AF65-F5344CB8AC3E}">
        <p14:creationId xmlns:p14="http://schemas.microsoft.com/office/powerpoint/2010/main" val="1312148139"/>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060042A1-A8D9-41D5-B75B-59B4290747AD}"/>
              </a:ext>
            </a:extLst>
          </p:cNvPr>
          <p:cNvSpPr/>
          <p:nvPr/>
        </p:nvSpPr>
        <p:spPr>
          <a:xfrm>
            <a:off x="309644" y="244090"/>
            <a:ext cx="9247821" cy="448177"/>
          </a:xfrm>
          <a:prstGeom prst="roundRect">
            <a:avLst>
              <a:gd name="adj" fmla="val 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a:tabLst>
                <a:tab pos="449263" algn="l"/>
              </a:tabLst>
            </a:pPr>
            <a:r>
              <a:rPr lang="en-US" sz="2000" b="1" dirty="0">
                <a:solidFill>
                  <a:schemeClr val="bg1"/>
                </a:solidFill>
              </a:rPr>
              <a:t>2023 TOP MINISTRY  BUDGETED EXPENDITURE ALLOCATION</a:t>
            </a:r>
          </a:p>
        </p:txBody>
      </p:sp>
      <p:graphicFrame>
        <p:nvGraphicFramePr>
          <p:cNvPr id="10" name="Table 10">
            <a:extLst>
              <a:ext uri="{FF2B5EF4-FFF2-40B4-BE49-F238E27FC236}">
                <a16:creationId xmlns:a16="http://schemas.microsoft.com/office/drawing/2014/main" id="{3120EF60-A318-9AD3-6811-6EC386392AFA}"/>
              </a:ext>
            </a:extLst>
          </p:cNvPr>
          <p:cNvGraphicFramePr>
            <a:graphicFrameLocks noGrp="1"/>
          </p:cNvGraphicFramePr>
          <p:nvPr>
            <p:extLst>
              <p:ext uri="{D42A27DB-BD31-4B8C-83A1-F6EECF244321}">
                <p14:modId xmlns:p14="http://schemas.microsoft.com/office/powerpoint/2010/main" val="1590080222"/>
              </p:ext>
            </p:extLst>
          </p:nvPr>
        </p:nvGraphicFramePr>
        <p:xfrm>
          <a:off x="309644" y="733589"/>
          <a:ext cx="9408824" cy="6019791"/>
        </p:xfrm>
        <a:graphic>
          <a:graphicData uri="http://schemas.openxmlformats.org/drawingml/2006/table">
            <a:tbl>
              <a:tblPr firstRow="1" bandRow="1">
                <a:tableStyleId>{5C22544A-7EE6-4342-B048-85BDC9FD1C3A}</a:tableStyleId>
              </a:tblPr>
              <a:tblGrid>
                <a:gridCol w="3287264">
                  <a:extLst>
                    <a:ext uri="{9D8B030D-6E8A-4147-A177-3AD203B41FA5}">
                      <a16:colId xmlns:a16="http://schemas.microsoft.com/office/drawing/2014/main" val="3404164816"/>
                    </a:ext>
                  </a:extLst>
                </a:gridCol>
                <a:gridCol w="1980124">
                  <a:extLst>
                    <a:ext uri="{9D8B030D-6E8A-4147-A177-3AD203B41FA5}">
                      <a16:colId xmlns:a16="http://schemas.microsoft.com/office/drawing/2014/main" val="2159524232"/>
                    </a:ext>
                  </a:extLst>
                </a:gridCol>
                <a:gridCol w="1993067">
                  <a:extLst>
                    <a:ext uri="{9D8B030D-6E8A-4147-A177-3AD203B41FA5}">
                      <a16:colId xmlns:a16="http://schemas.microsoft.com/office/drawing/2014/main" val="2418347216"/>
                    </a:ext>
                  </a:extLst>
                </a:gridCol>
                <a:gridCol w="2148369">
                  <a:extLst>
                    <a:ext uri="{9D8B030D-6E8A-4147-A177-3AD203B41FA5}">
                      <a16:colId xmlns:a16="http://schemas.microsoft.com/office/drawing/2014/main" val="3417364149"/>
                    </a:ext>
                  </a:extLst>
                </a:gridCol>
              </a:tblGrid>
              <a:tr h="410818">
                <a:tc rowSpan="2">
                  <a:txBody>
                    <a:bodyPr/>
                    <a:lstStyle/>
                    <a:p>
                      <a:pPr algn="ctr" fontAlgn="ctr"/>
                      <a:r>
                        <a:rPr lang="en-US" sz="1400" b="1" i="0" u="none" strike="noStrike" dirty="0">
                          <a:solidFill>
                            <a:srgbClr val="000000"/>
                          </a:solidFill>
                          <a:effectLst/>
                          <a:latin typeface="Calibri" panose="020F0502020204030204" pitchFamily="34" charset="0"/>
                        </a:rPr>
                        <a:t>MINISTRY</a:t>
                      </a:r>
                    </a:p>
                  </a:txBody>
                  <a:tcPr marL="9525" marR="9525" marT="9525" marB="0" anchor="ctr"/>
                </a:tc>
                <a:tc>
                  <a:txBody>
                    <a:bodyPr/>
                    <a:lstStyle/>
                    <a:p>
                      <a:pPr algn="ctr" fontAlgn="b"/>
                      <a:r>
                        <a:rPr lang="en-US" sz="1400" b="1" i="0" u="none" strike="noStrike" dirty="0">
                          <a:solidFill>
                            <a:srgbClr val="000000"/>
                          </a:solidFill>
                          <a:effectLst/>
                          <a:latin typeface="Calibri" panose="020F0502020204030204" pitchFamily="34" charset="0"/>
                        </a:rPr>
                        <a:t> TOTAL RECURRENT EXPENDITURE </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 CAPITAL EXPENDITURE </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 TOTAL EXPENDITURE </a:t>
                      </a:r>
                    </a:p>
                  </a:txBody>
                  <a:tcPr marL="9525" marR="9525" marT="9525" marB="0" anchor="b"/>
                </a:tc>
                <a:extLst>
                  <a:ext uri="{0D108BD9-81ED-4DB2-BD59-A6C34878D82A}">
                    <a16:rowId xmlns:a16="http://schemas.microsoft.com/office/drawing/2014/main" val="3266057636"/>
                  </a:ext>
                </a:extLst>
              </a:tr>
              <a:tr h="365355">
                <a:tc vMerge="1">
                  <a:txBody>
                    <a:bodyPr/>
                    <a:lstStyle/>
                    <a:p>
                      <a:endParaRPr lang="en-US"/>
                    </a:p>
                  </a:txBody>
                  <a:tcPr/>
                </a:tc>
                <a:tc>
                  <a:txBody>
                    <a:bodyPr/>
                    <a:lstStyle/>
                    <a:p>
                      <a:pPr algn="ctr" fontAlgn="ctr"/>
                      <a:r>
                        <a:rPr lang="en-US" sz="1100" b="1" i="0" u="none" strike="noStrike" dirty="0">
                          <a:solidFill>
                            <a:srgbClr val="000000"/>
                          </a:solidFill>
                          <a:effectLst/>
                          <a:latin typeface="Calibri" panose="020F0502020204030204" pitchFamily="34" charset="0"/>
                        </a:rPr>
                        <a:t> N </a:t>
                      </a:r>
                    </a:p>
                  </a:txBody>
                  <a:tcPr marL="9525" marR="9525" marT="9525" marB="0" anchor="ctr"/>
                </a:tc>
                <a:tc>
                  <a:txBody>
                    <a:bodyPr/>
                    <a:lstStyle/>
                    <a:p>
                      <a:pPr algn="ctr" fontAlgn="ctr"/>
                      <a:r>
                        <a:rPr lang="en-US" sz="1100" b="1" i="0" u="none" strike="noStrike" dirty="0">
                          <a:solidFill>
                            <a:srgbClr val="000000"/>
                          </a:solidFill>
                          <a:effectLst/>
                          <a:latin typeface="Calibri" panose="020F0502020204030204" pitchFamily="34" charset="0"/>
                        </a:rPr>
                        <a:t> N </a:t>
                      </a:r>
                    </a:p>
                  </a:txBody>
                  <a:tcPr marL="9525" marR="9525" marT="9525" marB="0" anchor="ctr"/>
                </a:tc>
                <a:tc>
                  <a:txBody>
                    <a:bodyPr/>
                    <a:lstStyle/>
                    <a:p>
                      <a:pPr algn="ctr" fontAlgn="ctr"/>
                      <a:r>
                        <a:rPr lang="en-US" sz="1100" b="1" i="0" u="none" strike="noStrike" dirty="0">
                          <a:solidFill>
                            <a:srgbClr val="000000"/>
                          </a:solidFill>
                          <a:effectLst/>
                          <a:latin typeface="Calibri" panose="020F0502020204030204" pitchFamily="34" charset="0"/>
                        </a:rPr>
                        <a:t> N </a:t>
                      </a:r>
                    </a:p>
                  </a:txBody>
                  <a:tcPr marL="9525" marR="9525" marT="9525" marB="0" anchor="ctr"/>
                </a:tc>
                <a:extLst>
                  <a:ext uri="{0D108BD9-81ED-4DB2-BD59-A6C34878D82A}">
                    <a16:rowId xmlns:a16="http://schemas.microsoft.com/office/drawing/2014/main" val="1715957960"/>
                  </a:ext>
                </a:extLst>
              </a:tr>
              <a:tr h="365355">
                <a:tc>
                  <a:txBody>
                    <a:bodyPr/>
                    <a:lstStyle/>
                    <a:p>
                      <a:pPr algn="l" fontAlgn="b"/>
                      <a:r>
                        <a:rPr lang="en-US" sz="1100" b="0" i="0" u="none" strike="noStrike" dirty="0">
                          <a:solidFill>
                            <a:srgbClr val="000000"/>
                          </a:solidFill>
                          <a:effectLst/>
                          <a:latin typeface="Calibri" panose="020F0502020204030204" pitchFamily="34" charset="0"/>
                        </a:rPr>
                        <a:t>Ministry of Works and Infrastructure</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250,735,794.84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115,000,000,000.00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115,250,735,794.84 </a:t>
                      </a:r>
                    </a:p>
                  </a:txBody>
                  <a:tcPr marL="9525" marR="9525" marT="9525" marB="0" anchor="b"/>
                </a:tc>
                <a:extLst>
                  <a:ext uri="{0D108BD9-81ED-4DB2-BD59-A6C34878D82A}">
                    <a16:rowId xmlns:a16="http://schemas.microsoft.com/office/drawing/2014/main" val="2405902251"/>
                  </a:ext>
                </a:extLst>
              </a:tr>
              <a:tr h="365355">
                <a:tc>
                  <a:txBody>
                    <a:bodyPr/>
                    <a:lstStyle/>
                    <a:p>
                      <a:pPr algn="l" fontAlgn="b"/>
                      <a:r>
                        <a:rPr lang="en-US" sz="1100" b="0" i="0" u="none" strike="noStrike" dirty="0">
                          <a:solidFill>
                            <a:srgbClr val="000000"/>
                          </a:solidFill>
                          <a:effectLst/>
                          <a:latin typeface="Calibri" panose="020F0502020204030204" pitchFamily="34" charset="0"/>
                        </a:rPr>
                        <a:t>Teaching Service Commission</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24,361,829,523.27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147,554,282.36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24,509,383,805.63 </a:t>
                      </a:r>
                    </a:p>
                  </a:txBody>
                  <a:tcPr marL="9525" marR="9525" marT="9525" marB="0" anchor="b"/>
                </a:tc>
                <a:extLst>
                  <a:ext uri="{0D108BD9-81ED-4DB2-BD59-A6C34878D82A}">
                    <a16:rowId xmlns:a16="http://schemas.microsoft.com/office/drawing/2014/main" val="1035881323"/>
                  </a:ext>
                </a:extLst>
              </a:tr>
              <a:tr h="365355">
                <a:tc>
                  <a:txBody>
                    <a:bodyPr/>
                    <a:lstStyle/>
                    <a:p>
                      <a:pPr algn="l" fontAlgn="b"/>
                      <a:r>
                        <a:rPr lang="en-US" sz="1100" b="0" i="0" u="none" strike="noStrike">
                          <a:solidFill>
                            <a:srgbClr val="000000"/>
                          </a:solidFill>
                          <a:effectLst/>
                          <a:latin typeface="Calibri" panose="020F0502020204030204" pitchFamily="34" charset="0"/>
                        </a:rPr>
                        <a:t>Ministry of Finance</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18,996,565,931.85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3,187,626,084.24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22,184,192,016.09 </a:t>
                      </a:r>
                    </a:p>
                  </a:txBody>
                  <a:tcPr marL="9525" marR="9525" marT="9525" marB="0" anchor="b"/>
                </a:tc>
                <a:extLst>
                  <a:ext uri="{0D108BD9-81ED-4DB2-BD59-A6C34878D82A}">
                    <a16:rowId xmlns:a16="http://schemas.microsoft.com/office/drawing/2014/main" val="3878107905"/>
                  </a:ext>
                </a:extLst>
              </a:tr>
              <a:tr h="365355">
                <a:tc>
                  <a:txBody>
                    <a:bodyPr/>
                    <a:lstStyle/>
                    <a:p>
                      <a:pPr algn="l" fontAlgn="b"/>
                      <a:r>
                        <a:rPr lang="en-US" sz="1100" b="0" i="0" u="none" strike="noStrike">
                          <a:solidFill>
                            <a:srgbClr val="000000"/>
                          </a:solidFill>
                          <a:effectLst/>
                          <a:latin typeface="Calibri" panose="020F0502020204030204" pitchFamily="34" charset="0"/>
                        </a:rPr>
                        <a:t>Ogun State Primary Health Care Development Board</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409,836,992.62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14,821,042,404.30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15,230,879,396.92 </a:t>
                      </a:r>
                    </a:p>
                  </a:txBody>
                  <a:tcPr marL="9525" marR="9525" marT="9525" marB="0" anchor="b"/>
                </a:tc>
                <a:extLst>
                  <a:ext uri="{0D108BD9-81ED-4DB2-BD59-A6C34878D82A}">
                    <a16:rowId xmlns:a16="http://schemas.microsoft.com/office/drawing/2014/main" val="1158459315"/>
                  </a:ext>
                </a:extLst>
              </a:tr>
              <a:tr h="440408">
                <a:tc>
                  <a:txBody>
                    <a:bodyPr/>
                    <a:lstStyle/>
                    <a:p>
                      <a:pPr algn="l" fontAlgn="b"/>
                      <a:r>
                        <a:rPr lang="en-US" sz="1100" b="0" i="0" u="none" strike="noStrike">
                          <a:solidFill>
                            <a:srgbClr val="000000"/>
                          </a:solidFill>
                          <a:effectLst/>
                          <a:latin typeface="Calibri" panose="020F0502020204030204" pitchFamily="34" charset="0"/>
                        </a:rPr>
                        <a:t>Ministry of Education, Science &amp; Technology</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2,782,326,493.46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10,150,722,123.29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12,933,048,616.74 </a:t>
                      </a:r>
                    </a:p>
                  </a:txBody>
                  <a:tcPr marL="9525" marR="9525" marT="9525" marB="0" anchor="b"/>
                </a:tc>
                <a:extLst>
                  <a:ext uri="{0D108BD9-81ED-4DB2-BD59-A6C34878D82A}">
                    <a16:rowId xmlns:a16="http://schemas.microsoft.com/office/drawing/2014/main" val="2404347704"/>
                  </a:ext>
                </a:extLst>
              </a:tr>
              <a:tr h="365355">
                <a:tc>
                  <a:txBody>
                    <a:bodyPr/>
                    <a:lstStyle/>
                    <a:p>
                      <a:pPr algn="l" fontAlgn="b"/>
                      <a:r>
                        <a:rPr lang="en-US" sz="1100" b="0" i="0" u="none" strike="noStrike">
                          <a:solidFill>
                            <a:srgbClr val="000000"/>
                          </a:solidFill>
                          <a:effectLst/>
                          <a:latin typeface="Calibri" panose="020F0502020204030204" pitchFamily="34" charset="0"/>
                        </a:rPr>
                        <a:t>Office of the Governor</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9,096,969,145.01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3,133,442,067.14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12,230,411,212.14 </a:t>
                      </a:r>
                    </a:p>
                  </a:txBody>
                  <a:tcPr marL="9525" marR="9525" marT="9525" marB="0" anchor="b"/>
                </a:tc>
                <a:extLst>
                  <a:ext uri="{0D108BD9-81ED-4DB2-BD59-A6C34878D82A}">
                    <a16:rowId xmlns:a16="http://schemas.microsoft.com/office/drawing/2014/main" val="796804525"/>
                  </a:ext>
                </a:extLst>
              </a:tr>
              <a:tr h="494974">
                <a:tc>
                  <a:txBody>
                    <a:bodyPr/>
                    <a:lstStyle/>
                    <a:p>
                      <a:pPr algn="l" fontAlgn="b"/>
                      <a:r>
                        <a:rPr lang="en-US" sz="1100" b="0" i="0" u="none" strike="noStrike" dirty="0">
                          <a:solidFill>
                            <a:srgbClr val="000000"/>
                          </a:solidFill>
                          <a:effectLst/>
                          <a:latin typeface="Calibri" panose="020F0502020204030204" pitchFamily="34" charset="0"/>
                        </a:rPr>
                        <a:t>Olabisi Onabanjo University Teaching Hospital</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3,621,948,427.75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6,983,737,487.47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10,605,685,915.22 </a:t>
                      </a:r>
                    </a:p>
                  </a:txBody>
                  <a:tcPr marL="9525" marR="9525" marT="9525" marB="0" anchor="b"/>
                </a:tc>
                <a:extLst>
                  <a:ext uri="{0D108BD9-81ED-4DB2-BD59-A6C34878D82A}">
                    <a16:rowId xmlns:a16="http://schemas.microsoft.com/office/drawing/2014/main" val="2907723775"/>
                  </a:ext>
                </a:extLst>
              </a:tr>
              <a:tr h="365355">
                <a:tc>
                  <a:txBody>
                    <a:bodyPr/>
                    <a:lstStyle/>
                    <a:p>
                      <a:pPr algn="l" fontAlgn="b"/>
                      <a:r>
                        <a:rPr lang="en-US" sz="1100" b="0" i="0" u="none" strike="noStrike" dirty="0">
                          <a:solidFill>
                            <a:srgbClr val="000000"/>
                          </a:solidFill>
                          <a:effectLst/>
                          <a:latin typeface="Calibri" panose="020F0502020204030204" pitchFamily="34" charset="0"/>
                        </a:rPr>
                        <a:t>Ministry of Health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1,781,930,532.68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7,524,915,251.25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9,306,845,783.93 </a:t>
                      </a:r>
                    </a:p>
                  </a:txBody>
                  <a:tcPr marL="9525" marR="9525" marT="9525" marB="0" anchor="b"/>
                </a:tc>
                <a:extLst>
                  <a:ext uri="{0D108BD9-81ED-4DB2-BD59-A6C34878D82A}">
                    <a16:rowId xmlns:a16="http://schemas.microsoft.com/office/drawing/2014/main" val="692933885"/>
                  </a:ext>
                </a:extLst>
              </a:tr>
              <a:tr h="365355">
                <a:tc>
                  <a:txBody>
                    <a:bodyPr/>
                    <a:lstStyle/>
                    <a:p>
                      <a:pPr algn="l" fontAlgn="b"/>
                      <a:r>
                        <a:rPr lang="en-US" sz="1100" b="0" i="0" u="none" strike="noStrike">
                          <a:solidFill>
                            <a:srgbClr val="000000"/>
                          </a:solidFill>
                          <a:effectLst/>
                          <a:latin typeface="Calibri" panose="020F0502020204030204" pitchFamily="34" charset="0"/>
                        </a:rPr>
                        <a:t>State House of Assembly</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5,137,395,980.53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3,990,412,385.71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9,127,808,366.24 </a:t>
                      </a:r>
                    </a:p>
                  </a:txBody>
                  <a:tcPr marL="9525" marR="9525" marT="9525" marB="0" anchor="b"/>
                </a:tc>
                <a:extLst>
                  <a:ext uri="{0D108BD9-81ED-4DB2-BD59-A6C34878D82A}">
                    <a16:rowId xmlns:a16="http://schemas.microsoft.com/office/drawing/2014/main" val="105529773"/>
                  </a:ext>
                </a:extLst>
              </a:tr>
              <a:tr h="365355">
                <a:tc>
                  <a:txBody>
                    <a:bodyPr/>
                    <a:lstStyle/>
                    <a:p>
                      <a:pPr algn="l" fontAlgn="b"/>
                      <a:r>
                        <a:rPr lang="en-US" sz="1100" b="0" i="0" u="none" strike="noStrike">
                          <a:solidFill>
                            <a:srgbClr val="000000"/>
                          </a:solidFill>
                          <a:effectLst/>
                          <a:latin typeface="Calibri" panose="020F0502020204030204" pitchFamily="34" charset="0"/>
                        </a:rPr>
                        <a:t>Ogun State Hospitals Management Board</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3,555,265,415.05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4,314,022,537.42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7,869,287,952.47 </a:t>
                      </a:r>
                    </a:p>
                  </a:txBody>
                  <a:tcPr marL="9525" marR="9525" marT="9525" marB="0" anchor="b"/>
                </a:tc>
                <a:extLst>
                  <a:ext uri="{0D108BD9-81ED-4DB2-BD59-A6C34878D82A}">
                    <a16:rowId xmlns:a16="http://schemas.microsoft.com/office/drawing/2014/main" val="2125167336"/>
                  </a:ext>
                </a:extLst>
              </a:tr>
              <a:tr h="365355">
                <a:tc>
                  <a:txBody>
                    <a:bodyPr/>
                    <a:lstStyle/>
                    <a:p>
                      <a:pPr algn="l" fontAlgn="b"/>
                      <a:r>
                        <a:rPr lang="en-US" sz="1100" b="0" i="0" u="none" strike="noStrike">
                          <a:solidFill>
                            <a:srgbClr val="000000"/>
                          </a:solidFill>
                          <a:effectLst/>
                          <a:latin typeface="Calibri" panose="020F0502020204030204" pitchFamily="34" charset="0"/>
                        </a:rPr>
                        <a:t>Ogun State Rural Access and Agricultural Marketing  Project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311,196,262.83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6,999,998,865.32 </a:t>
                      </a: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        7,311,195,128.15 </a:t>
                      </a:r>
                    </a:p>
                  </a:txBody>
                  <a:tcPr marL="9525" marR="9525" marT="9525" marB="0" anchor="b"/>
                </a:tc>
                <a:extLst>
                  <a:ext uri="{0D108BD9-81ED-4DB2-BD59-A6C34878D82A}">
                    <a16:rowId xmlns:a16="http://schemas.microsoft.com/office/drawing/2014/main" val="2081755379"/>
                  </a:ext>
                </a:extLst>
              </a:tr>
              <a:tr h="365355">
                <a:tc>
                  <a:txBody>
                    <a:bodyPr/>
                    <a:lstStyle/>
                    <a:p>
                      <a:pPr algn="l" fontAlgn="b"/>
                      <a:r>
                        <a:rPr lang="en-US" sz="1100" b="0" i="0" u="none" strike="noStrike">
                          <a:solidFill>
                            <a:srgbClr val="000000"/>
                          </a:solidFill>
                          <a:effectLst/>
                          <a:latin typeface="Calibri" panose="020F0502020204030204" pitchFamily="34" charset="0"/>
                        </a:rPr>
                        <a:t>Universal Basic Education Project</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7,038,901,177.45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7,038,901,177.45 </a:t>
                      </a:r>
                    </a:p>
                  </a:txBody>
                  <a:tcPr marL="9525" marR="9525" marT="9525" marB="0" anchor="b"/>
                </a:tc>
                <a:extLst>
                  <a:ext uri="{0D108BD9-81ED-4DB2-BD59-A6C34878D82A}">
                    <a16:rowId xmlns:a16="http://schemas.microsoft.com/office/drawing/2014/main" val="3003476555"/>
                  </a:ext>
                </a:extLst>
              </a:tr>
              <a:tr h="263904">
                <a:tc>
                  <a:txBody>
                    <a:bodyPr/>
                    <a:lstStyle/>
                    <a:p>
                      <a:pPr algn="l" fontAlgn="b"/>
                      <a:r>
                        <a:rPr lang="en-US" sz="1100" b="0" i="0" u="none" strike="noStrike">
                          <a:solidFill>
                            <a:srgbClr val="000000"/>
                          </a:solidFill>
                          <a:effectLst/>
                          <a:latin typeface="Calibri" panose="020F0502020204030204" pitchFamily="34" charset="0"/>
                        </a:rPr>
                        <a:t>Olabisi Onabanjo University, Ago-Iwoye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5,248,431,988.53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760,439,476.98 </a:t>
                      </a: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        6,008,871,465.51 </a:t>
                      </a:r>
                    </a:p>
                  </a:txBody>
                  <a:tcPr marL="9525" marR="9525" marT="9525" marB="0" anchor="b"/>
                </a:tc>
                <a:extLst>
                  <a:ext uri="{0D108BD9-81ED-4DB2-BD59-A6C34878D82A}">
                    <a16:rowId xmlns:a16="http://schemas.microsoft.com/office/drawing/2014/main" val="3175369128"/>
                  </a:ext>
                </a:extLst>
              </a:tr>
              <a:tr h="365355">
                <a:tc>
                  <a:txBody>
                    <a:bodyPr/>
                    <a:lstStyle/>
                    <a:p>
                      <a:pPr algn="ctr" fontAlgn="ctr"/>
                      <a:r>
                        <a:rPr lang="en-US" sz="1100" b="1" i="0" u="none" strike="noStrike" dirty="0">
                          <a:solidFill>
                            <a:srgbClr val="000000"/>
                          </a:solidFill>
                          <a:effectLst/>
                          <a:latin typeface="Calibri" panose="020F0502020204030204" pitchFamily="34" charset="0"/>
                        </a:rPr>
                        <a:t>TOTAL</a:t>
                      </a:r>
                    </a:p>
                  </a:txBody>
                  <a:tcPr marL="9525" marR="9525" marT="9525" marB="0" anchor="ctr"/>
                </a:tc>
                <a:tc>
                  <a:txBody>
                    <a:bodyPr/>
                    <a:lstStyle/>
                    <a:p>
                      <a:pPr algn="ctr" fontAlgn="b"/>
                      <a:r>
                        <a:rPr lang="en-US" sz="1100" b="1" i="0" u="none" strike="noStrike">
                          <a:solidFill>
                            <a:srgbClr val="000000"/>
                          </a:solidFill>
                          <a:effectLst/>
                          <a:latin typeface="Calibri" panose="020F0502020204030204" pitchFamily="34" charset="0"/>
                        </a:rPr>
                        <a:t>   75,554,432,488.41 </a:t>
                      </a:r>
                    </a:p>
                  </a:txBody>
                  <a:tcPr marL="9525" marR="9525" marT="9525" marB="0" anchor="b"/>
                </a:tc>
                <a:tc>
                  <a:txBody>
                    <a:bodyPr/>
                    <a:lstStyle/>
                    <a:p>
                      <a:pPr algn="ctr" fontAlgn="b"/>
                      <a:r>
                        <a:rPr lang="en-US" sz="1100" b="1" i="0" u="none" strike="noStrike">
                          <a:solidFill>
                            <a:srgbClr val="000000"/>
                          </a:solidFill>
                          <a:effectLst/>
                          <a:latin typeface="Calibri" panose="020F0502020204030204" pitchFamily="34" charset="0"/>
                        </a:rPr>
                        <a:t>   184,052,814,142.92 </a:t>
                      </a:r>
                    </a:p>
                  </a:txBody>
                  <a:tcPr marL="9525" marR="9525" marT="9525" marB="0" anchor="b"/>
                </a:tc>
                <a:tc>
                  <a:txBody>
                    <a:bodyPr/>
                    <a:lstStyle/>
                    <a:p>
                      <a:pPr algn="ctr" fontAlgn="b"/>
                      <a:r>
                        <a:rPr lang="en-US" sz="1100" b="1" i="0" u="none" strike="noStrike" dirty="0">
                          <a:solidFill>
                            <a:srgbClr val="000000"/>
                          </a:solidFill>
                          <a:effectLst/>
                          <a:latin typeface="Calibri" panose="020F0502020204030204" pitchFamily="34" charset="0"/>
                        </a:rPr>
                        <a:t>   259,607,246,631.33 </a:t>
                      </a:r>
                    </a:p>
                  </a:txBody>
                  <a:tcPr marL="9525" marR="9525" marT="9525" marB="0" anchor="b"/>
                </a:tc>
                <a:extLst>
                  <a:ext uri="{0D108BD9-81ED-4DB2-BD59-A6C34878D82A}">
                    <a16:rowId xmlns:a16="http://schemas.microsoft.com/office/drawing/2014/main" val="569351280"/>
                  </a:ext>
                </a:extLst>
              </a:tr>
            </a:tbl>
          </a:graphicData>
        </a:graphic>
      </p:graphicFrame>
      <p:pic>
        <p:nvPicPr>
          <p:cNvPr id="5" name="Picture 4">
            <a:extLst>
              <a:ext uri="{FF2B5EF4-FFF2-40B4-BE49-F238E27FC236}">
                <a16:creationId xmlns:a16="http://schemas.microsoft.com/office/drawing/2014/main" id="{46AEC393-5E29-B40F-10E0-478A925B8119}"/>
              </a:ext>
            </a:extLst>
          </p:cNvPr>
          <p:cNvPicPr>
            <a:picLocks noChangeAspect="1"/>
          </p:cNvPicPr>
          <p:nvPr/>
        </p:nvPicPr>
        <p:blipFill>
          <a:blip r:embed="rId2"/>
          <a:stretch>
            <a:fillRect/>
          </a:stretch>
        </p:blipFill>
        <p:spPr>
          <a:xfrm>
            <a:off x="9677816" y="80164"/>
            <a:ext cx="2143125" cy="776030"/>
          </a:xfrm>
          <a:prstGeom prst="rect">
            <a:avLst/>
          </a:prstGeom>
        </p:spPr>
      </p:pic>
      <p:sp>
        <p:nvSpPr>
          <p:cNvPr id="6" name="TextBox 5">
            <a:extLst>
              <a:ext uri="{FF2B5EF4-FFF2-40B4-BE49-F238E27FC236}">
                <a16:creationId xmlns:a16="http://schemas.microsoft.com/office/drawing/2014/main" id="{587AFE34-C305-BF9D-FA18-75D7CA1BCA2F}"/>
              </a:ext>
            </a:extLst>
          </p:cNvPr>
          <p:cNvSpPr txBox="1"/>
          <p:nvPr/>
        </p:nvSpPr>
        <p:spPr>
          <a:xfrm>
            <a:off x="9741419" y="900350"/>
            <a:ext cx="2609807"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2" name="Slide Number Placeholder 1">
            <a:extLst>
              <a:ext uri="{FF2B5EF4-FFF2-40B4-BE49-F238E27FC236}">
                <a16:creationId xmlns:a16="http://schemas.microsoft.com/office/drawing/2014/main" id="{CA52D282-08D5-4A5B-0B19-539B35312B82}"/>
              </a:ext>
            </a:extLst>
          </p:cNvPr>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3824561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9191E89-E4CC-40A0-AC83-315B119292C5}"/>
              </a:ext>
            </a:extLst>
          </p:cNvPr>
          <p:cNvGraphicFramePr>
            <a:graphicFrameLocks noGrp="1"/>
          </p:cNvGraphicFramePr>
          <p:nvPr>
            <p:extLst>
              <p:ext uri="{D42A27DB-BD31-4B8C-83A1-F6EECF244321}">
                <p14:modId xmlns:p14="http://schemas.microsoft.com/office/powerpoint/2010/main" val="1417982805"/>
              </p:ext>
            </p:extLst>
          </p:nvPr>
        </p:nvGraphicFramePr>
        <p:xfrm>
          <a:off x="352191" y="1487607"/>
          <a:ext cx="11283219" cy="5328520"/>
        </p:xfrm>
        <a:graphic>
          <a:graphicData uri="http://schemas.openxmlformats.org/drawingml/2006/table">
            <a:tbl>
              <a:tblPr firstRow="1" bandRow="1">
                <a:tableStyleId>{5C22544A-7EE6-4342-B048-85BDC9FD1C3A}</a:tableStyleId>
              </a:tblPr>
              <a:tblGrid>
                <a:gridCol w="447749">
                  <a:extLst>
                    <a:ext uri="{9D8B030D-6E8A-4147-A177-3AD203B41FA5}">
                      <a16:colId xmlns:a16="http://schemas.microsoft.com/office/drawing/2014/main" val="796411907"/>
                    </a:ext>
                  </a:extLst>
                </a:gridCol>
                <a:gridCol w="2801500">
                  <a:extLst>
                    <a:ext uri="{9D8B030D-6E8A-4147-A177-3AD203B41FA5}">
                      <a16:colId xmlns:a16="http://schemas.microsoft.com/office/drawing/2014/main" val="2895411576"/>
                    </a:ext>
                  </a:extLst>
                </a:gridCol>
                <a:gridCol w="1606794">
                  <a:extLst>
                    <a:ext uri="{9D8B030D-6E8A-4147-A177-3AD203B41FA5}">
                      <a16:colId xmlns:a16="http://schemas.microsoft.com/office/drawing/2014/main" val="4186790655"/>
                    </a:ext>
                  </a:extLst>
                </a:gridCol>
                <a:gridCol w="1606794">
                  <a:extLst>
                    <a:ext uri="{9D8B030D-6E8A-4147-A177-3AD203B41FA5}">
                      <a16:colId xmlns:a16="http://schemas.microsoft.com/office/drawing/2014/main" val="4285346299"/>
                    </a:ext>
                  </a:extLst>
                </a:gridCol>
                <a:gridCol w="1606794">
                  <a:extLst>
                    <a:ext uri="{9D8B030D-6E8A-4147-A177-3AD203B41FA5}">
                      <a16:colId xmlns:a16="http://schemas.microsoft.com/office/drawing/2014/main" val="781310255"/>
                    </a:ext>
                  </a:extLst>
                </a:gridCol>
                <a:gridCol w="1606794">
                  <a:extLst>
                    <a:ext uri="{9D8B030D-6E8A-4147-A177-3AD203B41FA5}">
                      <a16:colId xmlns:a16="http://schemas.microsoft.com/office/drawing/2014/main" val="3849558675"/>
                    </a:ext>
                  </a:extLst>
                </a:gridCol>
                <a:gridCol w="1606794">
                  <a:extLst>
                    <a:ext uri="{9D8B030D-6E8A-4147-A177-3AD203B41FA5}">
                      <a16:colId xmlns:a16="http://schemas.microsoft.com/office/drawing/2014/main" val="2953674351"/>
                    </a:ext>
                  </a:extLst>
                </a:gridCol>
              </a:tblGrid>
              <a:tr h="611319">
                <a:tc>
                  <a:txBody>
                    <a:bodyPr/>
                    <a:lstStyle/>
                    <a:p>
                      <a:pPr algn="ctr" fontAlgn="b"/>
                      <a:r>
                        <a:rPr lang="en-US" sz="1400" b="1" i="0" u="none" strike="noStrike" dirty="0">
                          <a:solidFill>
                            <a:srgbClr val="000000"/>
                          </a:solidFill>
                          <a:effectLst/>
                          <a:latin typeface="Calibri" panose="020F0502020204030204" pitchFamily="34" charset="0"/>
                        </a:rPr>
                        <a:t>S/NO</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SECTOR</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SALARIES AND ALLOWANCES</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OVERHEAD</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CAPITAL</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TOTAL EXPENDITURE</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INTERNALLY GENERATED REVENUE</a:t>
                      </a:r>
                    </a:p>
                  </a:txBody>
                  <a:tcPr marL="9525" marR="9525" marT="9525" marB="0" anchor="b"/>
                </a:tc>
                <a:extLst>
                  <a:ext uri="{0D108BD9-81ED-4DB2-BD59-A6C34878D82A}">
                    <a16:rowId xmlns:a16="http://schemas.microsoft.com/office/drawing/2014/main" val="1613291519"/>
                  </a:ext>
                </a:extLst>
              </a:tr>
              <a:tr h="285205">
                <a:tc>
                  <a:txBody>
                    <a:bodyPr/>
                    <a:lstStyle/>
                    <a:p>
                      <a:pPr algn="ctr" fontAlgn="b"/>
                      <a:r>
                        <a:rPr lang="en-US" sz="1200" b="1" i="0" u="none" strike="noStrike">
                          <a:solidFill>
                            <a:srgbClr val="000000"/>
                          </a:solidFill>
                          <a:effectLst/>
                          <a:latin typeface="Calibri" panose="020F0502020204030204" pitchFamily="34" charset="0"/>
                        </a:rPr>
                        <a:t> </a:t>
                      </a: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 </a:t>
                      </a:r>
                    </a:p>
                  </a:txBody>
                  <a:tcPr marL="9525" marR="9525" marT="9525" marB="0" anchor="b"/>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dirty="0">
                          <a:solidFill>
                            <a:srgbClr val="000000"/>
                          </a:solidFill>
                          <a:effectLst/>
                          <a:latin typeface="Arial" panose="020B0604020202020204" pitchFamily="34" charset="0"/>
                        </a:rPr>
                        <a:t>N</a:t>
                      </a:r>
                      <a:endParaRPr lang="en-US" sz="1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15659606"/>
                  </a:ext>
                </a:extLst>
              </a:tr>
              <a:tr h="439371">
                <a:tc>
                  <a:txBody>
                    <a:bodyPr/>
                    <a:lstStyle/>
                    <a:p>
                      <a:pPr algn="ctr" fontAlgn="b"/>
                      <a:r>
                        <a:rPr lang="en-US" sz="1200" b="0" i="0" u="none" strike="noStrike">
                          <a:solidFill>
                            <a:srgbClr val="000000"/>
                          </a:solidFill>
                          <a:effectLst/>
                          <a:latin typeface="Calibri" panose="020F0502020204030204" pitchFamily="34" charset="0"/>
                        </a:rPr>
                        <a:t>1</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GENERAL PUBLIC SERVICES</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15,053,781,137.31 </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80,040,704,498.18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27,842,222,693.19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122,936,708,328.68 </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106,681,143,840.70 </a:t>
                      </a:r>
                    </a:p>
                  </a:txBody>
                  <a:tcPr marL="9525" marR="9525" marT="9525" marB="0" anchor="b"/>
                </a:tc>
                <a:extLst>
                  <a:ext uri="{0D108BD9-81ED-4DB2-BD59-A6C34878D82A}">
                    <a16:rowId xmlns:a16="http://schemas.microsoft.com/office/drawing/2014/main" val="462139797"/>
                  </a:ext>
                </a:extLst>
              </a:tr>
              <a:tr h="439371">
                <a:tc>
                  <a:txBody>
                    <a:bodyPr/>
                    <a:lstStyle/>
                    <a:p>
                      <a:pPr algn="ct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PUBLIC ORDER &amp; SAFETY</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2,884,677,651.75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3,315,986,772.09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4,247,338,795.37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10,448,003,219.20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333,248,096.23 </a:t>
                      </a:r>
                    </a:p>
                  </a:txBody>
                  <a:tcPr marL="9525" marR="9525" marT="9525" marB="0" anchor="b"/>
                </a:tc>
                <a:extLst>
                  <a:ext uri="{0D108BD9-81ED-4DB2-BD59-A6C34878D82A}">
                    <a16:rowId xmlns:a16="http://schemas.microsoft.com/office/drawing/2014/main" val="2042869367"/>
                  </a:ext>
                </a:extLst>
              </a:tr>
              <a:tr h="439371">
                <a:tc>
                  <a:txBody>
                    <a:bodyPr/>
                    <a:lstStyle/>
                    <a:p>
                      <a:pPr algn="ct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ECONOMIC AFFAIRS</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6,056,531,364.31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2,639,576,066.18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143,124,730,884.85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151,820,838,315.33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6,948,872,430.43 </a:t>
                      </a:r>
                    </a:p>
                  </a:txBody>
                  <a:tcPr marL="9525" marR="9525" marT="9525" marB="0" anchor="b"/>
                </a:tc>
                <a:extLst>
                  <a:ext uri="{0D108BD9-81ED-4DB2-BD59-A6C34878D82A}">
                    <a16:rowId xmlns:a16="http://schemas.microsoft.com/office/drawing/2014/main" val="4160260877"/>
                  </a:ext>
                </a:extLst>
              </a:tr>
              <a:tr h="439371">
                <a:tc>
                  <a:txBody>
                    <a:bodyPr/>
                    <a:lstStyle/>
                    <a:p>
                      <a:pPr algn="ctr" fontAlgn="b"/>
                      <a:r>
                        <a:rPr lang="en-US" sz="1200" b="0" i="0" u="none" strike="noStrike">
                          <a:solidFill>
                            <a:srgbClr val="000000"/>
                          </a:solidFill>
                          <a:effectLst/>
                          <a:latin typeface="Calibri" panose="020F0502020204030204" pitchFamily="34" charset="0"/>
                        </a:rPr>
                        <a:t>4</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ENVIRONMENTAL PROTECTION</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530,257,713.14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1,275,247,888.84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2,416,476,966.33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4,221,982,568.31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1,901,461,994.84 </a:t>
                      </a:r>
                    </a:p>
                  </a:txBody>
                  <a:tcPr marL="9525" marR="9525" marT="9525" marB="0" anchor="b"/>
                </a:tc>
                <a:extLst>
                  <a:ext uri="{0D108BD9-81ED-4DB2-BD59-A6C34878D82A}">
                    <a16:rowId xmlns:a16="http://schemas.microsoft.com/office/drawing/2014/main" val="1588895661"/>
                  </a:ext>
                </a:extLst>
              </a:tr>
              <a:tr h="439371">
                <a:tc>
                  <a:txBody>
                    <a:bodyPr/>
                    <a:lstStyle/>
                    <a:p>
                      <a:pPr algn="ctr" fontAlgn="b"/>
                      <a:r>
                        <a:rPr lang="en-US" sz="1200" b="0" i="0" u="none" strike="noStrike">
                          <a:solidFill>
                            <a:srgbClr val="000000"/>
                          </a:solidFill>
                          <a:effectLst/>
                          <a:latin typeface="Calibri" panose="020F0502020204030204" pitchFamily="34" charset="0"/>
                        </a:rPr>
                        <a:t>5</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HOUSING AND COMMUNITY DEVELOPMENT</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3,718,976,099.59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2,134,595,294.68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22,520,677,704.75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28,374,249,099.02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66,694,624,253.90 </a:t>
                      </a:r>
                    </a:p>
                  </a:txBody>
                  <a:tcPr marL="9525" marR="9525" marT="9525" marB="0" anchor="b"/>
                </a:tc>
                <a:extLst>
                  <a:ext uri="{0D108BD9-81ED-4DB2-BD59-A6C34878D82A}">
                    <a16:rowId xmlns:a16="http://schemas.microsoft.com/office/drawing/2014/main" val="3966906480"/>
                  </a:ext>
                </a:extLst>
              </a:tr>
              <a:tr h="439371">
                <a:tc>
                  <a:txBody>
                    <a:bodyPr/>
                    <a:lstStyle/>
                    <a:p>
                      <a:pPr algn="ctr" fontAlgn="b"/>
                      <a:r>
                        <a:rPr lang="en-US" sz="1200" b="0" i="0" u="none" strike="noStrike">
                          <a:solidFill>
                            <a:srgbClr val="000000"/>
                          </a:solidFill>
                          <a:effectLst/>
                          <a:latin typeface="Calibri" panose="020F0502020204030204" pitchFamily="34" charset="0"/>
                        </a:rPr>
                        <a:t>6</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HEALTH</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11,105,039,652.43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2,220,094,440.15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38,155,158,098.30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51,480,292,190.87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3,863,067,660.92 </a:t>
                      </a:r>
                    </a:p>
                  </a:txBody>
                  <a:tcPr marL="9525" marR="9525" marT="9525" marB="0" anchor="b"/>
                </a:tc>
                <a:extLst>
                  <a:ext uri="{0D108BD9-81ED-4DB2-BD59-A6C34878D82A}">
                    <a16:rowId xmlns:a16="http://schemas.microsoft.com/office/drawing/2014/main" val="1607075909"/>
                  </a:ext>
                </a:extLst>
              </a:tr>
              <a:tr h="439371">
                <a:tc>
                  <a:txBody>
                    <a:bodyPr/>
                    <a:lstStyle/>
                    <a:p>
                      <a:pPr algn="ctr" fontAlgn="b"/>
                      <a:r>
                        <a:rPr lang="en-US" sz="1200" b="0" i="0" u="none" strike="noStrike">
                          <a:solidFill>
                            <a:srgbClr val="000000"/>
                          </a:solidFill>
                          <a:effectLst/>
                          <a:latin typeface="Calibri" panose="020F0502020204030204" pitchFamily="34" charset="0"/>
                        </a:rPr>
                        <a:t>7</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RECREATION, CULTURE AND RELIGION</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2,026,038,316.54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1,462,059,620.83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2,502,553,043.29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5,990,650,980.66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1,789,834,064.68 </a:t>
                      </a:r>
                    </a:p>
                  </a:txBody>
                  <a:tcPr marL="9525" marR="9525" marT="9525" marB="0" anchor="b"/>
                </a:tc>
                <a:extLst>
                  <a:ext uri="{0D108BD9-81ED-4DB2-BD59-A6C34878D82A}">
                    <a16:rowId xmlns:a16="http://schemas.microsoft.com/office/drawing/2014/main" val="3385689792"/>
                  </a:ext>
                </a:extLst>
              </a:tr>
              <a:tr h="439371">
                <a:tc>
                  <a:txBody>
                    <a:bodyPr/>
                    <a:lstStyle/>
                    <a:p>
                      <a:pPr algn="ctr" fontAlgn="b"/>
                      <a:r>
                        <a:rPr lang="en-US" sz="1200" b="0" i="0" u="none" strike="noStrike">
                          <a:solidFill>
                            <a:srgbClr val="000000"/>
                          </a:solidFill>
                          <a:effectLst/>
                          <a:latin typeface="Calibri" panose="020F0502020204030204" pitchFamily="34" charset="0"/>
                        </a:rPr>
                        <a:t>8</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EDUCATION</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39,262,118,270.92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5,824,184,164.11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27,195,425,076.61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72,281,727,511.64 </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22,024,893,915.55 </a:t>
                      </a:r>
                    </a:p>
                  </a:txBody>
                  <a:tcPr marL="9525" marR="9525" marT="9525" marB="0" anchor="b"/>
                </a:tc>
                <a:extLst>
                  <a:ext uri="{0D108BD9-81ED-4DB2-BD59-A6C34878D82A}">
                    <a16:rowId xmlns:a16="http://schemas.microsoft.com/office/drawing/2014/main" val="893860392"/>
                  </a:ext>
                </a:extLst>
              </a:tr>
              <a:tr h="439371">
                <a:tc>
                  <a:txBody>
                    <a:bodyPr/>
                    <a:lstStyle/>
                    <a:p>
                      <a:pPr algn="ctr" fontAlgn="b"/>
                      <a:r>
                        <a:rPr lang="en-US" sz="1200" b="0" i="0" u="none" strike="noStrike">
                          <a:solidFill>
                            <a:srgbClr val="000000"/>
                          </a:solidFill>
                          <a:effectLst/>
                          <a:latin typeface="Calibri" panose="020F0502020204030204" pitchFamily="34" charset="0"/>
                        </a:rPr>
                        <a:t>9</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SOCIAL PROTECTION</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20,341,410,885.75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2,753,475,887.47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1,601,355,460.64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24,696,242,233.86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11,763,569.25 </a:t>
                      </a:r>
                    </a:p>
                  </a:txBody>
                  <a:tcPr marL="9525" marR="9525" marT="9525" marB="0" anchor="b"/>
                </a:tc>
                <a:extLst>
                  <a:ext uri="{0D108BD9-81ED-4DB2-BD59-A6C34878D82A}">
                    <a16:rowId xmlns:a16="http://schemas.microsoft.com/office/drawing/2014/main" val="3644466336"/>
                  </a:ext>
                </a:extLst>
              </a:tr>
              <a:tr h="439371">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GRAND TOTAL</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100,978,831,091.73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101,665,924,632.52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269,605,938,723.32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472,250,694,447.57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    210,248,909,826.51 </a:t>
                      </a:r>
                    </a:p>
                  </a:txBody>
                  <a:tcPr marL="9525" marR="9525" marT="9525" marB="0" anchor="b"/>
                </a:tc>
                <a:extLst>
                  <a:ext uri="{0D108BD9-81ED-4DB2-BD59-A6C34878D82A}">
                    <a16:rowId xmlns:a16="http://schemas.microsoft.com/office/drawing/2014/main" val="272710591"/>
                  </a:ext>
                </a:extLst>
              </a:tr>
            </a:tbl>
          </a:graphicData>
        </a:graphic>
      </p:graphicFrame>
      <p:sp>
        <p:nvSpPr>
          <p:cNvPr id="7" name="Rectangle: Rounded Corners 6">
            <a:extLst>
              <a:ext uri="{FF2B5EF4-FFF2-40B4-BE49-F238E27FC236}">
                <a16:creationId xmlns:a16="http://schemas.microsoft.com/office/drawing/2014/main" id="{685121DE-6781-47AE-A8D8-89A7F2933525}"/>
              </a:ext>
            </a:extLst>
          </p:cNvPr>
          <p:cNvSpPr/>
          <p:nvPr/>
        </p:nvSpPr>
        <p:spPr>
          <a:xfrm>
            <a:off x="516308" y="560349"/>
            <a:ext cx="8933787" cy="717026"/>
          </a:xfrm>
          <a:prstGeom prst="roundRect">
            <a:avLst>
              <a:gd name="adj" fmla="val 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a:tabLst>
                <a:tab pos="449263" algn="l"/>
              </a:tabLst>
            </a:pPr>
            <a:r>
              <a:rPr lang="en-US" sz="2000" b="1" dirty="0">
                <a:solidFill>
                  <a:schemeClr val="bg1"/>
                </a:solidFill>
              </a:rPr>
              <a:t>          ESTIMTES, 2023 ACCORDING TO IPSAS FUNCTIONAL CLASSIFICATION </a:t>
            </a:r>
          </a:p>
        </p:txBody>
      </p:sp>
      <p:pic>
        <p:nvPicPr>
          <p:cNvPr id="2" name="Picture 1">
            <a:extLst>
              <a:ext uri="{FF2B5EF4-FFF2-40B4-BE49-F238E27FC236}">
                <a16:creationId xmlns:a16="http://schemas.microsoft.com/office/drawing/2014/main" id="{D0C04D49-8B9F-C224-5D80-7BE8F3642D1B}"/>
              </a:ext>
            </a:extLst>
          </p:cNvPr>
          <p:cNvPicPr>
            <a:picLocks noChangeAspect="1"/>
          </p:cNvPicPr>
          <p:nvPr/>
        </p:nvPicPr>
        <p:blipFill>
          <a:blip r:embed="rId2"/>
          <a:stretch>
            <a:fillRect/>
          </a:stretch>
        </p:blipFill>
        <p:spPr>
          <a:xfrm>
            <a:off x="9677816" y="80164"/>
            <a:ext cx="2143125" cy="776030"/>
          </a:xfrm>
          <a:prstGeom prst="rect">
            <a:avLst/>
          </a:prstGeom>
        </p:spPr>
      </p:pic>
      <p:sp>
        <p:nvSpPr>
          <p:cNvPr id="3" name="TextBox 2">
            <a:extLst>
              <a:ext uri="{FF2B5EF4-FFF2-40B4-BE49-F238E27FC236}">
                <a16:creationId xmlns:a16="http://schemas.microsoft.com/office/drawing/2014/main" id="{7B6EC93A-B28E-1CE6-2634-CD538CF5DDC1}"/>
              </a:ext>
            </a:extLst>
          </p:cNvPr>
          <p:cNvSpPr txBox="1"/>
          <p:nvPr/>
        </p:nvSpPr>
        <p:spPr>
          <a:xfrm>
            <a:off x="9450095" y="900350"/>
            <a:ext cx="2636463"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4" name="Slide Number Placeholder 3">
            <a:extLst>
              <a:ext uri="{FF2B5EF4-FFF2-40B4-BE49-F238E27FC236}">
                <a16:creationId xmlns:a16="http://schemas.microsoft.com/office/drawing/2014/main" id="{CD5695AA-8F51-FD6B-54A2-2E79353FC247}"/>
              </a:ext>
            </a:extLst>
          </p:cNvPr>
          <p:cNvSpPr>
            <a:spLocks noGrp="1"/>
          </p:cNvSpPr>
          <p:nvPr>
            <p:ph type="sldNum" sz="quarter" idx="12"/>
          </p:nvPr>
        </p:nvSpPr>
        <p:spPr>
          <a:xfrm>
            <a:off x="9206948" y="6412711"/>
            <a:ext cx="2743200" cy="365125"/>
          </a:xfrm>
        </p:spPr>
        <p:txBody>
          <a:bodyPr/>
          <a:lstStyle/>
          <a:p>
            <a:fld id="{4FAB73BC-B049-4115-A692-8D63A059BFB8}" type="slidenum">
              <a:rPr lang="en-US" smtClean="0"/>
              <a:t>16</a:t>
            </a:fld>
            <a:endParaRPr lang="en-US" dirty="0"/>
          </a:p>
        </p:txBody>
      </p:sp>
    </p:spTree>
    <p:extLst>
      <p:ext uri="{BB962C8B-B14F-4D97-AF65-F5344CB8AC3E}">
        <p14:creationId xmlns:p14="http://schemas.microsoft.com/office/powerpoint/2010/main" val="270298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322C3145-DFAB-4996-85E5-B6C716EF7F4E}"/>
              </a:ext>
            </a:extLst>
          </p:cNvPr>
          <p:cNvGraphicFramePr>
            <a:graphicFrameLocks noGrp="1"/>
          </p:cNvGraphicFramePr>
          <p:nvPr>
            <p:extLst>
              <p:ext uri="{D42A27DB-BD31-4B8C-83A1-F6EECF244321}">
                <p14:modId xmlns:p14="http://schemas.microsoft.com/office/powerpoint/2010/main" val="3340993768"/>
              </p:ext>
            </p:extLst>
          </p:nvPr>
        </p:nvGraphicFramePr>
        <p:xfrm>
          <a:off x="256844" y="1430594"/>
          <a:ext cx="11073772" cy="5272533"/>
        </p:xfrm>
        <a:graphic>
          <a:graphicData uri="http://schemas.openxmlformats.org/drawingml/2006/table">
            <a:tbl>
              <a:tblPr firstRow="1" bandRow="1">
                <a:tableStyleId>{5C22544A-7EE6-4342-B048-85BDC9FD1C3A}</a:tableStyleId>
              </a:tblPr>
              <a:tblGrid>
                <a:gridCol w="492633">
                  <a:extLst>
                    <a:ext uri="{9D8B030D-6E8A-4147-A177-3AD203B41FA5}">
                      <a16:colId xmlns:a16="http://schemas.microsoft.com/office/drawing/2014/main" val="597617691"/>
                    </a:ext>
                  </a:extLst>
                </a:gridCol>
                <a:gridCol w="2687684">
                  <a:extLst>
                    <a:ext uri="{9D8B030D-6E8A-4147-A177-3AD203B41FA5}">
                      <a16:colId xmlns:a16="http://schemas.microsoft.com/office/drawing/2014/main" val="4180429778"/>
                    </a:ext>
                  </a:extLst>
                </a:gridCol>
                <a:gridCol w="1578691">
                  <a:extLst>
                    <a:ext uri="{9D8B030D-6E8A-4147-A177-3AD203B41FA5}">
                      <a16:colId xmlns:a16="http://schemas.microsoft.com/office/drawing/2014/main" val="1278164833"/>
                    </a:ext>
                  </a:extLst>
                </a:gridCol>
                <a:gridCol w="1578691">
                  <a:extLst>
                    <a:ext uri="{9D8B030D-6E8A-4147-A177-3AD203B41FA5}">
                      <a16:colId xmlns:a16="http://schemas.microsoft.com/office/drawing/2014/main" val="789983845"/>
                    </a:ext>
                  </a:extLst>
                </a:gridCol>
                <a:gridCol w="1578691">
                  <a:extLst>
                    <a:ext uri="{9D8B030D-6E8A-4147-A177-3AD203B41FA5}">
                      <a16:colId xmlns:a16="http://schemas.microsoft.com/office/drawing/2014/main" val="928247551"/>
                    </a:ext>
                  </a:extLst>
                </a:gridCol>
                <a:gridCol w="1578691">
                  <a:extLst>
                    <a:ext uri="{9D8B030D-6E8A-4147-A177-3AD203B41FA5}">
                      <a16:colId xmlns:a16="http://schemas.microsoft.com/office/drawing/2014/main" val="3113221790"/>
                    </a:ext>
                  </a:extLst>
                </a:gridCol>
                <a:gridCol w="1578691">
                  <a:extLst>
                    <a:ext uri="{9D8B030D-6E8A-4147-A177-3AD203B41FA5}">
                      <a16:colId xmlns:a16="http://schemas.microsoft.com/office/drawing/2014/main" val="3275907335"/>
                    </a:ext>
                  </a:extLst>
                </a:gridCol>
              </a:tblGrid>
              <a:tr h="629835">
                <a:tc rowSpan="2">
                  <a:txBody>
                    <a:bodyPr/>
                    <a:lstStyle/>
                    <a:p>
                      <a:pPr algn="ctr" fontAlgn="ctr"/>
                      <a:r>
                        <a:rPr lang="en-US" sz="1400" b="1" i="0" u="none" strike="noStrike" dirty="0">
                          <a:solidFill>
                            <a:srgbClr val="000000"/>
                          </a:solidFill>
                          <a:effectLst/>
                          <a:latin typeface="Calibri" panose="020F0502020204030204" pitchFamily="34" charset="0"/>
                        </a:rPr>
                        <a:t>S/NO</a:t>
                      </a:r>
                    </a:p>
                  </a:txBody>
                  <a:tcPr marL="9525" marR="9525" marT="9525" marB="0" anchor="ctr"/>
                </a:tc>
                <a:tc rowSpan="2">
                  <a:txBody>
                    <a:bodyPr/>
                    <a:lstStyle/>
                    <a:p>
                      <a:pPr algn="ctr" fontAlgn="ctr"/>
                      <a:r>
                        <a:rPr lang="en-US" sz="1400" b="1" i="0" u="none" strike="noStrike" dirty="0">
                          <a:solidFill>
                            <a:srgbClr val="000000"/>
                          </a:solidFill>
                          <a:effectLst/>
                          <a:latin typeface="Calibri" panose="020F0502020204030204" pitchFamily="34" charset="0"/>
                        </a:rPr>
                        <a:t>SECTOR</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SALARIES AND ALLOWANCES</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OVERHEAD</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CAPITAL</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TOTAL EXPENDITURE</a:t>
                      </a:r>
                    </a:p>
                  </a:txBody>
                  <a:tcPr marL="9525" marR="9525" marT="9525" marB="0" anchor="ctr"/>
                </a:tc>
                <a:tc>
                  <a:txBody>
                    <a:bodyPr/>
                    <a:lstStyle/>
                    <a:p>
                      <a:pPr algn="ctr" fontAlgn="ctr"/>
                      <a:r>
                        <a:rPr lang="en-US" sz="1400" b="1" i="0" u="none" strike="noStrike" dirty="0">
                          <a:solidFill>
                            <a:srgbClr val="000000"/>
                          </a:solidFill>
                          <a:effectLst/>
                          <a:latin typeface="Calibri" panose="020F0502020204030204" pitchFamily="34" charset="0"/>
                        </a:rPr>
                        <a:t>INTERNALLY GENERATED REVENUE</a:t>
                      </a:r>
                    </a:p>
                  </a:txBody>
                  <a:tcPr marL="9525" marR="9525" marT="9525" marB="0" anchor="ctr"/>
                </a:tc>
                <a:extLst>
                  <a:ext uri="{0D108BD9-81ED-4DB2-BD59-A6C34878D82A}">
                    <a16:rowId xmlns:a16="http://schemas.microsoft.com/office/drawing/2014/main" val="316482511"/>
                  </a:ext>
                </a:extLst>
              </a:tr>
              <a:tr h="461529">
                <a:tc vMerge="1">
                  <a:txBody>
                    <a:bodyPr/>
                    <a:lstStyle/>
                    <a:p>
                      <a:endParaRPr lang="en-US"/>
                    </a:p>
                  </a:txBody>
                  <a:tcPr/>
                </a:tc>
                <a:tc vMerge="1">
                  <a:txBody>
                    <a:bodyPr/>
                    <a:lstStyle/>
                    <a:p>
                      <a:endParaRPr lang="en-US"/>
                    </a:p>
                  </a:txBody>
                  <a:tcP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dirty="0">
                          <a:solidFill>
                            <a:srgbClr val="000000"/>
                          </a:solidFill>
                          <a:effectLst/>
                          <a:latin typeface="Arial" panose="020B0604020202020204" pitchFamily="34" charset="0"/>
                        </a:rPr>
                        <a:t>N</a:t>
                      </a:r>
                      <a:endParaRPr lang="en-US" sz="1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dirty="0">
                          <a:solidFill>
                            <a:srgbClr val="000000"/>
                          </a:solidFill>
                          <a:effectLst/>
                          <a:latin typeface="Arial" panose="020B0604020202020204" pitchFamily="34" charset="0"/>
                        </a:rPr>
                        <a:t>N</a:t>
                      </a:r>
                      <a:endParaRPr lang="en-US" sz="1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1860844"/>
                  </a:ext>
                </a:extLst>
              </a:tr>
              <a:tr h="870051">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l" fontAlgn="b"/>
                      <a:r>
                        <a:rPr lang="en-US" sz="1200" b="0" i="0" u="none" strike="noStrike" dirty="0">
                          <a:solidFill>
                            <a:srgbClr val="000000"/>
                          </a:solidFill>
                          <a:effectLst/>
                          <a:latin typeface="Tahoma" panose="020B0604030504040204" pitchFamily="34" charset="0"/>
                        </a:rPr>
                        <a:t>ADMINISTRATIVE SECTOR</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34,560,205,993.57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21,577,048,458.55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27,303,308,867.84 </a:t>
                      </a:r>
                    </a:p>
                  </a:txBody>
                  <a:tcPr marL="9525" marR="9525" marT="9525" marB="0" anchor="b"/>
                </a:tc>
                <a:tc>
                  <a:txBody>
                    <a:bodyPr/>
                    <a:lstStyle/>
                    <a:p>
                      <a:pPr algn="ctr" fontAlgn="b"/>
                      <a:r>
                        <a:rPr lang="en-US" sz="1200" b="1" i="0" u="none" strike="noStrike" dirty="0">
                          <a:solidFill>
                            <a:srgbClr val="000000"/>
                          </a:solidFill>
                          <a:effectLst/>
                          <a:latin typeface="Tahoma" panose="020B0604030504040204" pitchFamily="34" charset="0"/>
                        </a:rPr>
                        <a:t>     83,440,563,319.95 </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1,874,569,088.67 </a:t>
                      </a:r>
                    </a:p>
                  </a:txBody>
                  <a:tcPr marL="9525" marR="9525" marT="9525" marB="0" anchor="b"/>
                </a:tc>
                <a:extLst>
                  <a:ext uri="{0D108BD9-81ED-4DB2-BD59-A6C34878D82A}">
                    <a16:rowId xmlns:a16="http://schemas.microsoft.com/office/drawing/2014/main" val="2673860500"/>
                  </a:ext>
                </a:extLst>
              </a:tr>
              <a:tr h="747780">
                <a:tc>
                  <a:txBody>
                    <a:bodyPr/>
                    <a:lstStyle/>
                    <a:p>
                      <a:pPr algn="ctr" fontAlgn="b"/>
                      <a:r>
                        <a:rPr lang="en-US" sz="1200" b="0" i="0" u="none" strike="noStrike">
                          <a:solidFill>
                            <a:srgbClr val="000000"/>
                          </a:solidFill>
                          <a:effectLst/>
                          <a:latin typeface="Calibri" panose="020F0502020204030204" pitchFamily="34" charset="0"/>
                        </a:rPr>
                        <a:t>2</a:t>
                      </a:r>
                    </a:p>
                  </a:txBody>
                  <a:tcPr marL="9525" marR="9525" marT="9525" marB="0" anchor="b"/>
                </a:tc>
                <a:tc>
                  <a:txBody>
                    <a:bodyPr/>
                    <a:lstStyle/>
                    <a:p>
                      <a:pPr algn="l" fontAlgn="b"/>
                      <a:r>
                        <a:rPr lang="en-US" sz="1200" b="0" i="0" u="none" strike="noStrike" dirty="0">
                          <a:solidFill>
                            <a:srgbClr val="000000"/>
                          </a:solidFill>
                          <a:effectLst/>
                          <a:latin typeface="Tahoma" panose="020B0604030504040204" pitchFamily="34" charset="0"/>
                        </a:rPr>
                        <a:t>ECONOMIC SECTOR</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10,744,445,302.44 </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66,614,587,406.09 </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171,288,894,751.15 </a:t>
                      </a:r>
                    </a:p>
                  </a:txBody>
                  <a:tcPr marL="9525" marR="9525" marT="9525" marB="0" anchor="b"/>
                </a:tc>
                <a:tc>
                  <a:txBody>
                    <a:bodyPr/>
                    <a:lstStyle/>
                    <a:p>
                      <a:pPr algn="ctr" fontAlgn="b"/>
                      <a:r>
                        <a:rPr lang="en-US" sz="1200" b="1" i="0" u="none" strike="noStrike" dirty="0">
                          <a:solidFill>
                            <a:srgbClr val="000000"/>
                          </a:solidFill>
                          <a:effectLst/>
                          <a:latin typeface="Tahoma" panose="020B0604030504040204" pitchFamily="34" charset="0"/>
                        </a:rPr>
                        <a:t>   248,647,927,459.68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180,170,928,619.23 </a:t>
                      </a:r>
                    </a:p>
                  </a:txBody>
                  <a:tcPr marL="9525" marR="9525" marT="9525" marB="0" anchor="b"/>
                </a:tc>
                <a:extLst>
                  <a:ext uri="{0D108BD9-81ED-4DB2-BD59-A6C34878D82A}">
                    <a16:rowId xmlns:a16="http://schemas.microsoft.com/office/drawing/2014/main" val="2732529707"/>
                  </a:ext>
                </a:extLst>
              </a:tr>
              <a:tr h="825136">
                <a:tc>
                  <a:txBody>
                    <a:bodyPr/>
                    <a:lstStyle/>
                    <a:p>
                      <a:pPr algn="ctr" fontAlgn="b"/>
                      <a:r>
                        <a:rPr lang="en-US" sz="1200" b="0" i="0" u="none" strike="noStrike">
                          <a:solidFill>
                            <a:srgbClr val="000000"/>
                          </a:solidFill>
                          <a:effectLst/>
                          <a:latin typeface="Calibri" panose="020F0502020204030204" pitchFamily="34" charset="0"/>
                        </a:rPr>
                        <a:t>3</a:t>
                      </a:r>
                    </a:p>
                  </a:txBody>
                  <a:tcPr marL="9525" marR="9525" marT="9525" marB="0" anchor="b"/>
                </a:tc>
                <a:tc>
                  <a:txBody>
                    <a:bodyPr/>
                    <a:lstStyle/>
                    <a:p>
                      <a:pPr algn="l" fontAlgn="b"/>
                      <a:r>
                        <a:rPr lang="en-US" sz="1200" b="0" i="0" u="none" strike="noStrike" dirty="0">
                          <a:solidFill>
                            <a:srgbClr val="000000"/>
                          </a:solidFill>
                          <a:effectLst/>
                          <a:latin typeface="Tahoma" panose="020B0604030504040204" pitchFamily="34" charset="0"/>
                        </a:rPr>
                        <a:t>LAW AND JUSTICE SECTOR</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2,636,611,149.41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1,372,051,017.11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1,490,028,876.45 </a:t>
                      </a:r>
                    </a:p>
                  </a:txBody>
                  <a:tcPr marL="9525" marR="9525" marT="9525" marB="0" anchor="b"/>
                </a:tc>
                <a:tc>
                  <a:txBody>
                    <a:bodyPr/>
                    <a:lstStyle/>
                    <a:p>
                      <a:pPr algn="ctr" fontAlgn="b"/>
                      <a:r>
                        <a:rPr lang="en-US" sz="1200" b="1" i="0" u="none" strike="noStrike">
                          <a:solidFill>
                            <a:srgbClr val="000000"/>
                          </a:solidFill>
                          <a:effectLst/>
                          <a:latin typeface="Tahoma" panose="020B0604030504040204" pitchFamily="34" charset="0"/>
                        </a:rPr>
                        <a:t>       5,498,691,042.96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333,248,096.23 </a:t>
                      </a:r>
                    </a:p>
                  </a:txBody>
                  <a:tcPr marL="9525" marR="9525" marT="9525" marB="0" anchor="b"/>
                </a:tc>
                <a:extLst>
                  <a:ext uri="{0D108BD9-81ED-4DB2-BD59-A6C34878D82A}">
                    <a16:rowId xmlns:a16="http://schemas.microsoft.com/office/drawing/2014/main" val="192528439"/>
                  </a:ext>
                </a:extLst>
              </a:tr>
              <a:tr h="558084">
                <a:tc>
                  <a:txBody>
                    <a:bodyPr/>
                    <a:lstStyle/>
                    <a:p>
                      <a:pPr algn="ctr" fontAlgn="b"/>
                      <a:r>
                        <a:rPr lang="en-US" sz="1200" b="0" i="0" u="none" strike="noStrike">
                          <a:solidFill>
                            <a:srgbClr val="000000"/>
                          </a:solidFill>
                          <a:effectLst/>
                          <a:latin typeface="Calibri" panose="020F0502020204030204" pitchFamily="34" charset="0"/>
                        </a:rPr>
                        <a:t>4</a:t>
                      </a:r>
                    </a:p>
                  </a:txBody>
                  <a:tcPr marL="9525" marR="9525" marT="9525" marB="0" anchor="b"/>
                </a:tc>
                <a:tc>
                  <a:txBody>
                    <a:bodyPr/>
                    <a:lstStyle/>
                    <a:p>
                      <a:pPr algn="l" fontAlgn="b"/>
                      <a:r>
                        <a:rPr lang="en-US" sz="1200" b="0" i="0" u="none" strike="noStrike" dirty="0">
                          <a:solidFill>
                            <a:srgbClr val="000000"/>
                          </a:solidFill>
                          <a:effectLst/>
                          <a:latin typeface="Tahoma" panose="020B0604030504040204" pitchFamily="34" charset="0"/>
                        </a:rPr>
                        <a:t>REGIONAL SECTOR</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10,000,000.00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78,105,761.52 </a:t>
                      </a:r>
                    </a:p>
                  </a:txBody>
                  <a:tcPr marL="9525" marR="9525" marT="9525" marB="0" anchor="b"/>
                </a:tc>
                <a:tc>
                  <a:txBody>
                    <a:bodyPr/>
                    <a:lstStyle/>
                    <a:p>
                      <a:pPr algn="ctr" fontAlgn="b"/>
                      <a:r>
                        <a:rPr lang="en-US" sz="1200" b="1" i="0" u="none" strike="noStrike">
                          <a:solidFill>
                            <a:srgbClr val="000000"/>
                          </a:solidFill>
                          <a:effectLst/>
                          <a:latin typeface="Tahoma" panose="020B0604030504040204" pitchFamily="34" charset="0"/>
                        </a:rPr>
                        <a:t>            88,105,761.52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   </a:t>
                      </a:r>
                    </a:p>
                  </a:txBody>
                  <a:tcPr marL="9525" marR="9525" marT="9525" marB="0" anchor="b"/>
                </a:tc>
                <a:extLst>
                  <a:ext uri="{0D108BD9-81ED-4DB2-BD59-A6C34878D82A}">
                    <a16:rowId xmlns:a16="http://schemas.microsoft.com/office/drawing/2014/main" val="3816062411"/>
                  </a:ext>
                </a:extLst>
              </a:tr>
              <a:tr h="580174">
                <a:tc>
                  <a:txBody>
                    <a:bodyPr/>
                    <a:lstStyle/>
                    <a:p>
                      <a:pPr algn="ctr" fontAlgn="b"/>
                      <a:r>
                        <a:rPr lang="en-US" sz="1200" b="0" i="0" u="none" strike="noStrike">
                          <a:solidFill>
                            <a:srgbClr val="000000"/>
                          </a:solidFill>
                          <a:effectLst/>
                          <a:latin typeface="Calibri" panose="020F0502020204030204" pitchFamily="34" charset="0"/>
                        </a:rPr>
                        <a:t>5</a:t>
                      </a:r>
                    </a:p>
                  </a:txBody>
                  <a:tcPr marL="9525" marR="9525" marT="9525" marB="0" anchor="b"/>
                </a:tc>
                <a:tc>
                  <a:txBody>
                    <a:bodyPr/>
                    <a:lstStyle/>
                    <a:p>
                      <a:pPr algn="l" fontAlgn="b"/>
                      <a:r>
                        <a:rPr lang="en-US" sz="1200" b="0" i="0" u="none" strike="noStrike" dirty="0">
                          <a:solidFill>
                            <a:srgbClr val="000000"/>
                          </a:solidFill>
                          <a:effectLst/>
                          <a:latin typeface="Tahoma" panose="020B0604030504040204" pitchFamily="34" charset="0"/>
                        </a:rPr>
                        <a:t>SOCIAL SERVICES SECTOR</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53,037,568,646.31 </a:t>
                      </a:r>
                    </a:p>
                  </a:txBody>
                  <a:tcPr marL="9525" marR="9525" marT="9525" marB="0" anchor="b"/>
                </a:tc>
                <a:tc>
                  <a:txBody>
                    <a:bodyPr/>
                    <a:lstStyle/>
                    <a:p>
                      <a:pPr algn="ctr" fontAlgn="b"/>
                      <a:r>
                        <a:rPr lang="en-US" sz="1200" b="0" i="0" u="none" strike="noStrike">
                          <a:solidFill>
                            <a:srgbClr val="000000"/>
                          </a:solidFill>
                          <a:effectLst/>
                          <a:latin typeface="Tahoma" panose="020B0604030504040204" pitchFamily="34" charset="0"/>
                        </a:rPr>
                        <a:t>            12,092,237,750.77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69,445,600,466.37 </a:t>
                      </a:r>
                    </a:p>
                  </a:txBody>
                  <a:tcPr marL="9525" marR="9525" marT="9525" marB="0" anchor="b"/>
                </a:tc>
                <a:tc>
                  <a:txBody>
                    <a:bodyPr/>
                    <a:lstStyle/>
                    <a:p>
                      <a:pPr algn="ctr" fontAlgn="b"/>
                      <a:r>
                        <a:rPr lang="en-US" sz="1200" b="1" i="0" u="none" strike="noStrike">
                          <a:solidFill>
                            <a:srgbClr val="000000"/>
                          </a:solidFill>
                          <a:effectLst/>
                          <a:latin typeface="Tahoma" panose="020B0604030504040204" pitchFamily="34" charset="0"/>
                        </a:rPr>
                        <a:t>   134,575,406,863.46 </a:t>
                      </a:r>
                    </a:p>
                  </a:txBody>
                  <a:tcPr marL="9525" marR="9525" marT="9525" marB="0" anchor="b"/>
                </a:tc>
                <a:tc>
                  <a:txBody>
                    <a:bodyPr/>
                    <a:lstStyle/>
                    <a:p>
                      <a:pPr algn="ctr" fontAlgn="b"/>
                      <a:r>
                        <a:rPr lang="en-US" sz="1200" b="0" i="0" u="none" strike="noStrike" dirty="0">
                          <a:solidFill>
                            <a:srgbClr val="000000"/>
                          </a:solidFill>
                          <a:effectLst/>
                          <a:latin typeface="Tahoma" panose="020B0604030504040204" pitchFamily="34" charset="0"/>
                        </a:rPr>
                        <a:t>          27,870,164,022.38 </a:t>
                      </a:r>
                    </a:p>
                  </a:txBody>
                  <a:tcPr marL="9525" marR="9525" marT="9525" marB="0" anchor="b"/>
                </a:tc>
                <a:extLst>
                  <a:ext uri="{0D108BD9-81ED-4DB2-BD59-A6C34878D82A}">
                    <a16:rowId xmlns:a16="http://schemas.microsoft.com/office/drawing/2014/main" val="3553121252"/>
                  </a:ext>
                </a:extLst>
              </a:tr>
              <a:tr h="580174">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TOTAL</a:t>
                      </a:r>
                    </a:p>
                  </a:txBody>
                  <a:tcPr marL="9525" marR="9525" marT="9525" marB="0" anchor="b"/>
                </a:tc>
                <a:tc>
                  <a:txBody>
                    <a:bodyPr/>
                    <a:lstStyle/>
                    <a:p>
                      <a:pPr algn="ctr" fontAlgn="b"/>
                      <a:r>
                        <a:rPr lang="en-US" sz="1200" b="1" i="0" u="none" strike="noStrike">
                          <a:solidFill>
                            <a:srgbClr val="000000"/>
                          </a:solidFill>
                          <a:effectLst/>
                          <a:latin typeface="Calibri" panose="020F0502020204030204" pitchFamily="34" charset="0"/>
                        </a:rPr>
                        <a:t>     100,978,831,091.73 </a:t>
                      </a:r>
                    </a:p>
                  </a:txBody>
                  <a:tcPr marL="9525" marR="9525" marT="9525" marB="0" anchor="b"/>
                </a:tc>
                <a:tc>
                  <a:txBody>
                    <a:bodyPr/>
                    <a:lstStyle/>
                    <a:p>
                      <a:pPr algn="ctr" fontAlgn="b"/>
                      <a:r>
                        <a:rPr lang="en-US" sz="1200" b="1" i="0" u="none" strike="noStrike">
                          <a:solidFill>
                            <a:srgbClr val="000000"/>
                          </a:solidFill>
                          <a:effectLst/>
                          <a:latin typeface="Calibri" panose="020F0502020204030204" pitchFamily="34" charset="0"/>
                        </a:rPr>
                        <a:t>               101,665,924,632.52 </a:t>
                      </a: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           269,605,938,723.32 </a:t>
                      </a: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         472,250,694,447.57 </a:t>
                      </a:r>
                    </a:p>
                  </a:txBody>
                  <a:tcPr marL="9525" marR="9525" marT="9525" marB="0" anchor="b"/>
                </a:tc>
                <a:tc>
                  <a:txBody>
                    <a:bodyPr/>
                    <a:lstStyle/>
                    <a:p>
                      <a:pPr algn="ctr" fontAlgn="b"/>
                      <a:r>
                        <a:rPr lang="en-US" sz="1200" b="1" i="0" u="none" strike="noStrike" dirty="0">
                          <a:solidFill>
                            <a:srgbClr val="000000"/>
                          </a:solidFill>
                          <a:effectLst/>
                          <a:latin typeface="Calibri" panose="020F0502020204030204" pitchFamily="34" charset="0"/>
                        </a:rPr>
                        <a:t>           210,248,909,826.51 </a:t>
                      </a:r>
                    </a:p>
                  </a:txBody>
                  <a:tcPr marL="9525" marR="9525" marT="9525" marB="0" anchor="b"/>
                </a:tc>
                <a:extLst>
                  <a:ext uri="{0D108BD9-81ED-4DB2-BD59-A6C34878D82A}">
                    <a16:rowId xmlns:a16="http://schemas.microsoft.com/office/drawing/2014/main" val="2060804535"/>
                  </a:ext>
                </a:extLst>
              </a:tr>
            </a:tbl>
          </a:graphicData>
        </a:graphic>
      </p:graphicFrame>
      <p:sp>
        <p:nvSpPr>
          <p:cNvPr id="8" name="Rectangle: Rounded Corners 7">
            <a:extLst>
              <a:ext uri="{FF2B5EF4-FFF2-40B4-BE49-F238E27FC236}">
                <a16:creationId xmlns:a16="http://schemas.microsoft.com/office/drawing/2014/main" id="{C3577BB9-BD5D-44C5-AA86-068080300296}"/>
              </a:ext>
            </a:extLst>
          </p:cNvPr>
          <p:cNvSpPr/>
          <p:nvPr/>
        </p:nvSpPr>
        <p:spPr>
          <a:xfrm>
            <a:off x="256844" y="637217"/>
            <a:ext cx="9241116" cy="712848"/>
          </a:xfrm>
          <a:prstGeom prst="roundRect">
            <a:avLst>
              <a:gd name="adj" fmla="val 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a:tabLst>
                <a:tab pos="449263" algn="l"/>
              </a:tabLst>
            </a:pPr>
            <a:r>
              <a:rPr lang="en-US" sz="1900" b="1" dirty="0">
                <a:solidFill>
                  <a:schemeClr val="bg1"/>
                </a:solidFill>
              </a:rPr>
              <a:t>ESTIMATES, 2023 ACCORDING TO IPSAS ADMINISTRATIVE  SEGMENT CLASSIFICATION </a:t>
            </a:r>
          </a:p>
        </p:txBody>
      </p:sp>
      <p:pic>
        <p:nvPicPr>
          <p:cNvPr id="2" name="Picture 1">
            <a:extLst>
              <a:ext uri="{FF2B5EF4-FFF2-40B4-BE49-F238E27FC236}">
                <a16:creationId xmlns:a16="http://schemas.microsoft.com/office/drawing/2014/main" id="{07B799A5-8FC7-79F1-73A0-22F8B6B5B4D4}"/>
              </a:ext>
            </a:extLst>
          </p:cNvPr>
          <p:cNvPicPr>
            <a:picLocks noChangeAspect="1"/>
          </p:cNvPicPr>
          <p:nvPr/>
        </p:nvPicPr>
        <p:blipFill>
          <a:blip r:embed="rId2"/>
          <a:stretch>
            <a:fillRect/>
          </a:stretch>
        </p:blipFill>
        <p:spPr>
          <a:xfrm>
            <a:off x="9677816" y="80164"/>
            <a:ext cx="2143125" cy="776030"/>
          </a:xfrm>
          <a:prstGeom prst="rect">
            <a:avLst/>
          </a:prstGeom>
        </p:spPr>
      </p:pic>
      <p:sp>
        <p:nvSpPr>
          <p:cNvPr id="3" name="TextBox 2">
            <a:extLst>
              <a:ext uri="{FF2B5EF4-FFF2-40B4-BE49-F238E27FC236}">
                <a16:creationId xmlns:a16="http://schemas.microsoft.com/office/drawing/2014/main" id="{FA27D413-FBC3-7EB3-4CDB-F778DA9BACF2}"/>
              </a:ext>
            </a:extLst>
          </p:cNvPr>
          <p:cNvSpPr txBox="1"/>
          <p:nvPr/>
        </p:nvSpPr>
        <p:spPr>
          <a:xfrm>
            <a:off x="9677816" y="856194"/>
            <a:ext cx="2546771"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4" name="Slide Number Placeholder 3">
            <a:extLst>
              <a:ext uri="{FF2B5EF4-FFF2-40B4-BE49-F238E27FC236}">
                <a16:creationId xmlns:a16="http://schemas.microsoft.com/office/drawing/2014/main" id="{B07F884A-772D-378D-FED4-F8B84D44F281}"/>
              </a:ext>
            </a:extLst>
          </p:cNvPr>
          <p:cNvSpPr>
            <a:spLocks noGrp="1"/>
          </p:cNvSpPr>
          <p:nvPr>
            <p:ph type="sldNum" sz="quarter" idx="12"/>
          </p:nvPr>
        </p:nvSpPr>
        <p:spPr>
          <a:xfrm>
            <a:off x="9023773" y="6415334"/>
            <a:ext cx="2743200" cy="365125"/>
          </a:xfrm>
        </p:spPr>
        <p:txBody>
          <a:bodyPr/>
          <a:lstStyle/>
          <a:p>
            <a:fld id="{4FAB73BC-B049-4115-A692-8D63A059BFB8}" type="slidenum">
              <a:rPr lang="en-US" smtClean="0"/>
              <a:t>17</a:t>
            </a:fld>
            <a:endParaRPr lang="en-US" dirty="0"/>
          </a:p>
        </p:txBody>
      </p:sp>
    </p:spTree>
    <p:extLst>
      <p:ext uri="{BB962C8B-B14F-4D97-AF65-F5344CB8AC3E}">
        <p14:creationId xmlns:p14="http://schemas.microsoft.com/office/powerpoint/2010/main" val="2892006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322C3145-DFAB-4996-85E5-B6C716EF7F4E}"/>
              </a:ext>
            </a:extLst>
          </p:cNvPr>
          <p:cNvGraphicFramePr>
            <a:graphicFrameLocks noGrp="1"/>
          </p:cNvGraphicFramePr>
          <p:nvPr>
            <p:extLst>
              <p:ext uri="{D42A27DB-BD31-4B8C-83A1-F6EECF244321}">
                <p14:modId xmlns:p14="http://schemas.microsoft.com/office/powerpoint/2010/main" val="394705882"/>
              </p:ext>
            </p:extLst>
          </p:nvPr>
        </p:nvGraphicFramePr>
        <p:xfrm>
          <a:off x="464912" y="1355782"/>
          <a:ext cx="11119620" cy="5204044"/>
        </p:xfrm>
        <a:graphic>
          <a:graphicData uri="http://schemas.openxmlformats.org/drawingml/2006/table">
            <a:tbl>
              <a:tblPr firstRow="1" bandRow="1">
                <a:tableStyleId>{5C22544A-7EE6-4342-B048-85BDC9FD1C3A}</a:tableStyleId>
              </a:tblPr>
              <a:tblGrid>
                <a:gridCol w="494673">
                  <a:extLst>
                    <a:ext uri="{9D8B030D-6E8A-4147-A177-3AD203B41FA5}">
                      <a16:colId xmlns:a16="http://schemas.microsoft.com/office/drawing/2014/main" val="597617691"/>
                    </a:ext>
                  </a:extLst>
                </a:gridCol>
                <a:gridCol w="2698812">
                  <a:extLst>
                    <a:ext uri="{9D8B030D-6E8A-4147-A177-3AD203B41FA5}">
                      <a16:colId xmlns:a16="http://schemas.microsoft.com/office/drawing/2014/main" val="4180429778"/>
                    </a:ext>
                  </a:extLst>
                </a:gridCol>
                <a:gridCol w="1585227">
                  <a:extLst>
                    <a:ext uri="{9D8B030D-6E8A-4147-A177-3AD203B41FA5}">
                      <a16:colId xmlns:a16="http://schemas.microsoft.com/office/drawing/2014/main" val="1278164833"/>
                    </a:ext>
                  </a:extLst>
                </a:gridCol>
                <a:gridCol w="1585227">
                  <a:extLst>
                    <a:ext uri="{9D8B030D-6E8A-4147-A177-3AD203B41FA5}">
                      <a16:colId xmlns:a16="http://schemas.microsoft.com/office/drawing/2014/main" val="789983845"/>
                    </a:ext>
                  </a:extLst>
                </a:gridCol>
                <a:gridCol w="1585227">
                  <a:extLst>
                    <a:ext uri="{9D8B030D-6E8A-4147-A177-3AD203B41FA5}">
                      <a16:colId xmlns:a16="http://schemas.microsoft.com/office/drawing/2014/main" val="928247551"/>
                    </a:ext>
                  </a:extLst>
                </a:gridCol>
                <a:gridCol w="1585227">
                  <a:extLst>
                    <a:ext uri="{9D8B030D-6E8A-4147-A177-3AD203B41FA5}">
                      <a16:colId xmlns:a16="http://schemas.microsoft.com/office/drawing/2014/main" val="3113221790"/>
                    </a:ext>
                  </a:extLst>
                </a:gridCol>
                <a:gridCol w="1585227">
                  <a:extLst>
                    <a:ext uri="{9D8B030D-6E8A-4147-A177-3AD203B41FA5}">
                      <a16:colId xmlns:a16="http://schemas.microsoft.com/office/drawing/2014/main" val="3275907335"/>
                    </a:ext>
                  </a:extLst>
                </a:gridCol>
              </a:tblGrid>
              <a:tr h="819094">
                <a:tc rowSpan="2">
                  <a:txBody>
                    <a:bodyPr/>
                    <a:lstStyle/>
                    <a:p>
                      <a:pPr algn="ctr" fontAlgn="ctr"/>
                      <a:r>
                        <a:rPr lang="en-US" sz="1200" b="1" i="0" u="none" strike="noStrike" dirty="0">
                          <a:solidFill>
                            <a:srgbClr val="000000"/>
                          </a:solidFill>
                          <a:effectLst/>
                          <a:latin typeface="Calibri" panose="020F0502020204030204" pitchFamily="34" charset="0"/>
                        </a:rPr>
                        <a:t>S/NO</a:t>
                      </a:r>
                    </a:p>
                  </a:txBody>
                  <a:tcPr marL="9525" marR="9525" marT="9525" marB="0" anchor="ctr"/>
                </a:tc>
                <a:tc rowSpan="2">
                  <a:txBody>
                    <a:bodyPr/>
                    <a:lstStyle/>
                    <a:p>
                      <a:pPr algn="ctr" fontAlgn="ctr"/>
                      <a:r>
                        <a:rPr lang="en-US" sz="1200" b="1" i="0" u="none" strike="noStrike" dirty="0">
                          <a:solidFill>
                            <a:srgbClr val="000000"/>
                          </a:solidFill>
                          <a:effectLst/>
                          <a:latin typeface="Calibri" panose="020F0502020204030204" pitchFamily="34" charset="0"/>
                        </a:rPr>
                        <a:t>SECTOR</a:t>
                      </a:r>
                    </a:p>
                  </a:txBody>
                  <a:tcPr marL="9525" marR="9525" marT="9525" marB="0" anchor="ctr"/>
                </a:tc>
                <a:tc>
                  <a:txBody>
                    <a:bodyPr/>
                    <a:lstStyle/>
                    <a:p>
                      <a:pPr algn="ctr" fontAlgn="ctr"/>
                      <a:r>
                        <a:rPr lang="en-US" sz="1200" b="1" i="0" u="none" strike="noStrike" dirty="0">
                          <a:solidFill>
                            <a:srgbClr val="000000"/>
                          </a:solidFill>
                          <a:effectLst/>
                          <a:latin typeface="Calibri" panose="020F0502020204030204" pitchFamily="34" charset="0"/>
                        </a:rPr>
                        <a:t>SALARIES AND ALLOWANCES</a:t>
                      </a:r>
                    </a:p>
                  </a:txBody>
                  <a:tcPr marL="9525" marR="9525" marT="9525" marB="0" anchor="ctr"/>
                </a:tc>
                <a:tc>
                  <a:txBody>
                    <a:bodyPr/>
                    <a:lstStyle/>
                    <a:p>
                      <a:pPr algn="ctr" fontAlgn="ctr"/>
                      <a:r>
                        <a:rPr lang="en-US" sz="1200" b="1" i="0" u="none" strike="noStrike">
                          <a:solidFill>
                            <a:srgbClr val="000000"/>
                          </a:solidFill>
                          <a:effectLst/>
                          <a:latin typeface="Calibri" panose="020F0502020204030204" pitchFamily="34" charset="0"/>
                        </a:rPr>
                        <a:t>OVERHEAD</a:t>
                      </a:r>
                    </a:p>
                  </a:txBody>
                  <a:tcPr marL="9525" marR="9525" marT="9525" marB="0" anchor="ctr"/>
                </a:tc>
                <a:tc>
                  <a:txBody>
                    <a:bodyPr/>
                    <a:lstStyle/>
                    <a:p>
                      <a:pPr algn="ctr" fontAlgn="ctr"/>
                      <a:r>
                        <a:rPr lang="en-US" sz="1200" b="1" i="0" u="none" strike="noStrike" dirty="0">
                          <a:solidFill>
                            <a:srgbClr val="000000"/>
                          </a:solidFill>
                          <a:effectLst/>
                          <a:latin typeface="Calibri" panose="020F0502020204030204" pitchFamily="34" charset="0"/>
                        </a:rPr>
                        <a:t>CAPITAL</a:t>
                      </a:r>
                    </a:p>
                  </a:txBody>
                  <a:tcPr marL="9525" marR="9525" marT="9525" marB="0" anchor="ctr"/>
                </a:tc>
                <a:tc>
                  <a:txBody>
                    <a:bodyPr/>
                    <a:lstStyle/>
                    <a:p>
                      <a:pPr algn="ctr" fontAlgn="ctr"/>
                      <a:r>
                        <a:rPr lang="en-US" sz="1200" b="1" i="0" u="none" strike="noStrike">
                          <a:solidFill>
                            <a:srgbClr val="000000"/>
                          </a:solidFill>
                          <a:effectLst/>
                          <a:latin typeface="Calibri" panose="020F0502020204030204" pitchFamily="34" charset="0"/>
                        </a:rPr>
                        <a:t>TOTAL EXPENDITURE</a:t>
                      </a:r>
                    </a:p>
                  </a:txBody>
                  <a:tcPr marL="9525" marR="9525" marT="9525" marB="0" anchor="ctr"/>
                </a:tc>
                <a:tc>
                  <a:txBody>
                    <a:bodyPr/>
                    <a:lstStyle/>
                    <a:p>
                      <a:pPr algn="ctr" fontAlgn="ctr"/>
                      <a:r>
                        <a:rPr lang="en-US" sz="1200" b="1" i="0" u="none" strike="noStrike">
                          <a:solidFill>
                            <a:srgbClr val="000000"/>
                          </a:solidFill>
                          <a:effectLst/>
                          <a:latin typeface="Calibri" panose="020F0502020204030204" pitchFamily="34" charset="0"/>
                        </a:rPr>
                        <a:t>INTERNALLY GENERATED REVENUE</a:t>
                      </a:r>
                    </a:p>
                  </a:txBody>
                  <a:tcPr marL="9525" marR="9525" marT="9525" marB="0" anchor="ctr"/>
                </a:tc>
                <a:extLst>
                  <a:ext uri="{0D108BD9-81ED-4DB2-BD59-A6C34878D82A}">
                    <a16:rowId xmlns:a16="http://schemas.microsoft.com/office/drawing/2014/main" val="316482511"/>
                  </a:ext>
                </a:extLst>
              </a:tr>
              <a:tr h="546238">
                <a:tc vMerge="1">
                  <a:txBody>
                    <a:bodyPr/>
                    <a:lstStyle/>
                    <a:p>
                      <a:endParaRPr lang="en-US"/>
                    </a:p>
                  </a:txBody>
                  <a:tcPr/>
                </a:tc>
                <a:tc vMerge="1">
                  <a:txBody>
                    <a:bodyPr/>
                    <a:lstStyle/>
                    <a:p>
                      <a:endParaRPr lang="en-US"/>
                    </a:p>
                  </a:txBody>
                  <a:tcPr/>
                </a:tc>
                <a:tc>
                  <a:txBody>
                    <a:bodyPr/>
                    <a:lstStyle/>
                    <a:p>
                      <a:pPr algn="ctr" fontAlgn="ctr"/>
                      <a:r>
                        <a:rPr lang="en-US" sz="1000" b="1" i="0" u="none" strike="sngStrike" dirty="0">
                          <a:solidFill>
                            <a:srgbClr val="000000"/>
                          </a:solidFill>
                          <a:effectLst/>
                          <a:latin typeface="Arial" panose="020B0604020202020204" pitchFamily="34" charset="0"/>
                        </a:rPr>
                        <a:t>N</a:t>
                      </a:r>
                      <a:endParaRPr lang="en-US" sz="1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180881469"/>
                  </a:ext>
                </a:extLst>
              </a:tr>
              <a:tr h="498872">
                <a:tc>
                  <a:txBody>
                    <a:bodyPr/>
                    <a:lstStyle/>
                    <a:p>
                      <a:pPr algn="ctr" fontAlgn="b"/>
                      <a:r>
                        <a:rPr lang="en-US" sz="1200" b="0" i="0" u="none" strike="noStrike" dirty="0">
                          <a:solidFill>
                            <a:srgbClr val="000000"/>
                          </a:solidFill>
                          <a:effectLst/>
                          <a:latin typeface="Calibri" panose="020F0502020204030204" pitchFamily="34" charset="0"/>
                        </a:rPr>
                        <a:t>1</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INFRASTRUCTURE</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3,100,096,248.39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2,337,365,142.10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136,250,727,924.28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141,688,189,314.77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4,605,605,237.52 </a:t>
                      </a:r>
                    </a:p>
                  </a:txBody>
                  <a:tcPr marL="9525" marR="9525" marT="9525" marB="0" anchor="b"/>
                </a:tc>
                <a:extLst>
                  <a:ext uri="{0D108BD9-81ED-4DB2-BD59-A6C34878D82A}">
                    <a16:rowId xmlns:a16="http://schemas.microsoft.com/office/drawing/2014/main" val="2673860500"/>
                  </a:ext>
                </a:extLst>
              </a:tr>
              <a:tr h="567937">
                <a:tc>
                  <a:txBody>
                    <a:bodyPr/>
                    <a:lstStyle/>
                    <a:p>
                      <a:pPr algn="ctr" fontAlgn="b"/>
                      <a:r>
                        <a:rPr lang="en-US" sz="1200" b="0" i="0" u="none" strike="noStrike" dirty="0">
                          <a:solidFill>
                            <a:srgbClr val="000000"/>
                          </a:solidFill>
                          <a:effectLst/>
                          <a:latin typeface="Calibri" panose="020F0502020204030204" pitchFamily="34" charset="0"/>
                        </a:rPr>
                        <a:t>2</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SOCIAL WELFARE &amp; WELL BEING</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38,316,904,981.11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9,432,897,006.28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63,975,277,556.28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111,725,079,543.67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72,804,165,575.15 </a:t>
                      </a:r>
                    </a:p>
                  </a:txBody>
                  <a:tcPr marL="9525" marR="9525" marT="9525" marB="0" anchor="b"/>
                </a:tc>
                <a:extLst>
                  <a:ext uri="{0D108BD9-81ED-4DB2-BD59-A6C34878D82A}">
                    <a16:rowId xmlns:a16="http://schemas.microsoft.com/office/drawing/2014/main" val="2732529707"/>
                  </a:ext>
                </a:extLst>
              </a:tr>
              <a:tr h="631469">
                <a:tc>
                  <a:txBody>
                    <a:bodyPr/>
                    <a:lstStyle/>
                    <a:p>
                      <a:pPr algn="ctr" fontAlgn="b"/>
                      <a:r>
                        <a:rPr lang="en-US" sz="1200" b="0" i="0" u="none" strike="noStrike" dirty="0">
                          <a:solidFill>
                            <a:srgbClr val="000000"/>
                          </a:solidFill>
                          <a:effectLst/>
                          <a:latin typeface="Calibri" panose="020F0502020204030204" pitchFamily="34" charset="0"/>
                        </a:rPr>
                        <a:t>3</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EDUCATION</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39,262,118,270.92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5,799,184,164.11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27,195,425,076.61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72,256,727,511.64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22,024,893,915.55 </a:t>
                      </a:r>
                    </a:p>
                  </a:txBody>
                  <a:tcPr marL="9525" marR="9525" marT="9525" marB="0" anchor="b"/>
                </a:tc>
                <a:extLst>
                  <a:ext uri="{0D108BD9-81ED-4DB2-BD59-A6C34878D82A}">
                    <a16:rowId xmlns:a16="http://schemas.microsoft.com/office/drawing/2014/main" val="192528439"/>
                  </a:ext>
                </a:extLst>
              </a:tr>
              <a:tr h="577126">
                <a:tc>
                  <a:txBody>
                    <a:bodyPr/>
                    <a:lstStyle/>
                    <a:p>
                      <a:pPr algn="ctr" fontAlgn="b"/>
                      <a:r>
                        <a:rPr lang="en-US" sz="1200" b="0" i="0" u="none" strike="noStrike" dirty="0">
                          <a:solidFill>
                            <a:srgbClr val="000000"/>
                          </a:solidFill>
                          <a:effectLst/>
                          <a:latin typeface="Calibri" panose="020F0502020204030204" pitchFamily="34" charset="0"/>
                        </a:rPr>
                        <a:t>4</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YOUTH EMPOWERMENT, CULTURE &amp; RELIGION</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2,189,278,886.20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1,528,435,826.83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2,612,788,410.35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6,330,503,123.38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1,789,834,064.68 </a:t>
                      </a:r>
                    </a:p>
                  </a:txBody>
                  <a:tcPr marL="9525" marR="9525" marT="9525" marB="0" anchor="b"/>
                </a:tc>
                <a:extLst>
                  <a:ext uri="{0D108BD9-81ED-4DB2-BD59-A6C34878D82A}">
                    <a16:rowId xmlns:a16="http://schemas.microsoft.com/office/drawing/2014/main" val="3816062411"/>
                  </a:ext>
                </a:extLst>
              </a:tr>
              <a:tr h="363362">
                <a:tc>
                  <a:txBody>
                    <a:bodyPr/>
                    <a:lstStyle/>
                    <a:p>
                      <a:pPr algn="ctr" fontAlgn="b"/>
                      <a:r>
                        <a:rPr lang="en-US" sz="1200" b="0" i="0" u="none" strike="noStrike" dirty="0">
                          <a:solidFill>
                            <a:srgbClr val="000000"/>
                          </a:solidFill>
                          <a:effectLst/>
                          <a:latin typeface="Calibri" panose="020F0502020204030204" pitchFamily="34" charset="0"/>
                        </a:rPr>
                        <a:t>5</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AGRICULTURE</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3,106,304,219.55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824,095,342.66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9,408,222,484.17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13,338,622,046.38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2,343,267,192.91 </a:t>
                      </a:r>
                    </a:p>
                  </a:txBody>
                  <a:tcPr marL="9525" marR="9525" marT="9525" marB="0" anchor="b"/>
                </a:tc>
                <a:extLst>
                  <a:ext uri="{0D108BD9-81ED-4DB2-BD59-A6C34878D82A}">
                    <a16:rowId xmlns:a16="http://schemas.microsoft.com/office/drawing/2014/main" val="3553121252"/>
                  </a:ext>
                </a:extLst>
              </a:tr>
              <a:tr h="599973">
                <a:tc>
                  <a:txBody>
                    <a:bodyPr/>
                    <a:lstStyle/>
                    <a:p>
                      <a:pPr algn="ctr" fontAlgn="b"/>
                      <a:r>
                        <a:rPr lang="en-US" sz="12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ENABLERS</a:t>
                      </a:r>
                    </a:p>
                  </a:txBody>
                  <a:tcPr marL="9525" marR="9525" marT="9525" marB="0" anchor="b"/>
                </a:tc>
                <a:tc>
                  <a:txBody>
                    <a:bodyPr/>
                    <a:lstStyle/>
                    <a:p>
                      <a:pPr algn="l" fontAlgn="b"/>
                      <a:r>
                        <a:rPr lang="en-US" sz="1200" b="0" i="0" u="none" strike="noStrike" dirty="0">
                          <a:solidFill>
                            <a:srgbClr val="000000"/>
                          </a:solidFill>
                          <a:effectLst/>
                          <a:latin typeface="Calibri" panose="020F0502020204030204" pitchFamily="34" charset="0"/>
                        </a:rPr>
                        <a:t>          15,004,128,485.56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81,743,947,150.54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30,163,497,271.64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126,911,572,907.74 </a:t>
                      </a:r>
                    </a:p>
                  </a:txBody>
                  <a:tcPr marL="9525" marR="9525" marT="9525" marB="0" anchor="b"/>
                </a:tc>
                <a:tc>
                  <a:txBody>
                    <a:bodyPr/>
                    <a:lstStyle/>
                    <a:p>
                      <a:pPr algn="l" fontAlgn="b"/>
                      <a:r>
                        <a:rPr lang="en-US" sz="1200" b="0" i="0" u="none" strike="noStrike">
                          <a:solidFill>
                            <a:srgbClr val="000000"/>
                          </a:solidFill>
                          <a:effectLst/>
                          <a:latin typeface="Calibri" panose="020F0502020204030204" pitchFamily="34" charset="0"/>
                        </a:rPr>
                        <a:t>    106,681,143,840.70 </a:t>
                      </a:r>
                    </a:p>
                  </a:txBody>
                  <a:tcPr marL="9525" marR="9525" marT="9525" marB="0" anchor="b"/>
                </a:tc>
                <a:extLst>
                  <a:ext uri="{0D108BD9-81ED-4DB2-BD59-A6C34878D82A}">
                    <a16:rowId xmlns:a16="http://schemas.microsoft.com/office/drawing/2014/main" val="1938158371"/>
                  </a:ext>
                </a:extLst>
              </a:tr>
              <a:tr h="599973">
                <a:tc>
                  <a:txBody>
                    <a:bodyPr/>
                    <a:lstStyle/>
                    <a:p>
                      <a:pPr algn="l" fontAlgn="b"/>
                      <a:r>
                        <a:rPr lang="en-US" sz="12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GRAND TOTAL</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100,978,831,091.73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        101,665,924,632.52 </a:t>
                      </a:r>
                    </a:p>
                  </a:txBody>
                  <a:tcPr marL="9525" marR="9525" marT="9525" marB="0" anchor="b"/>
                </a:tc>
                <a:tc>
                  <a:txBody>
                    <a:bodyPr/>
                    <a:lstStyle/>
                    <a:p>
                      <a:pPr algn="l" fontAlgn="b"/>
                      <a:r>
                        <a:rPr lang="en-US" sz="1200" b="1" i="0" u="none" strike="noStrike">
                          <a:solidFill>
                            <a:srgbClr val="000000"/>
                          </a:solidFill>
                          <a:effectLst/>
                          <a:latin typeface="Calibri" panose="020F0502020204030204" pitchFamily="34" charset="0"/>
                        </a:rPr>
                        <a:t>        269,605,938,723.32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        472,250,694,447.57 </a:t>
                      </a:r>
                    </a:p>
                  </a:txBody>
                  <a:tcPr marL="9525" marR="9525" marT="9525" marB="0" anchor="b"/>
                </a:tc>
                <a:tc>
                  <a:txBody>
                    <a:bodyPr/>
                    <a:lstStyle/>
                    <a:p>
                      <a:pPr algn="l" fontAlgn="b"/>
                      <a:r>
                        <a:rPr lang="en-US" sz="1200" b="1" i="0" u="none" strike="noStrike" dirty="0">
                          <a:solidFill>
                            <a:srgbClr val="000000"/>
                          </a:solidFill>
                          <a:effectLst/>
                          <a:latin typeface="Calibri" panose="020F0502020204030204" pitchFamily="34" charset="0"/>
                        </a:rPr>
                        <a:t>    210,248,909,826.51 </a:t>
                      </a:r>
                    </a:p>
                  </a:txBody>
                  <a:tcPr marL="9525" marR="9525" marT="9525" marB="0" anchor="b"/>
                </a:tc>
                <a:extLst>
                  <a:ext uri="{0D108BD9-81ED-4DB2-BD59-A6C34878D82A}">
                    <a16:rowId xmlns:a16="http://schemas.microsoft.com/office/drawing/2014/main" val="2706584833"/>
                  </a:ext>
                </a:extLst>
              </a:tr>
            </a:tbl>
          </a:graphicData>
        </a:graphic>
      </p:graphicFrame>
      <p:sp>
        <p:nvSpPr>
          <p:cNvPr id="8" name="Rectangle: Rounded Corners 7">
            <a:extLst>
              <a:ext uri="{FF2B5EF4-FFF2-40B4-BE49-F238E27FC236}">
                <a16:creationId xmlns:a16="http://schemas.microsoft.com/office/drawing/2014/main" id="{C664FD7E-DEEF-4464-85B2-9E93CA3090D1}"/>
              </a:ext>
            </a:extLst>
          </p:cNvPr>
          <p:cNvSpPr/>
          <p:nvPr/>
        </p:nvSpPr>
        <p:spPr>
          <a:xfrm>
            <a:off x="503312" y="431330"/>
            <a:ext cx="8981883" cy="880296"/>
          </a:xfrm>
          <a:prstGeom prst="roundRect">
            <a:avLst>
              <a:gd name="adj" fmla="val 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a:tabLst>
                <a:tab pos="449263" algn="l"/>
              </a:tabLst>
            </a:pPr>
            <a:r>
              <a:rPr lang="en-US" sz="2000" b="1" dirty="0">
                <a:solidFill>
                  <a:schemeClr val="bg1"/>
                </a:solidFill>
              </a:rPr>
              <a:t>ESTIMATES, 2023  ACCORDING TO ISEYA STRATEGIC PILLARS CLASSIFICATION </a:t>
            </a:r>
          </a:p>
        </p:txBody>
      </p:sp>
      <p:pic>
        <p:nvPicPr>
          <p:cNvPr id="5" name="Picture 4">
            <a:extLst>
              <a:ext uri="{FF2B5EF4-FFF2-40B4-BE49-F238E27FC236}">
                <a16:creationId xmlns:a16="http://schemas.microsoft.com/office/drawing/2014/main" id="{A7ED3664-8539-3E7A-0A5E-CBEAADC42FF2}"/>
              </a:ext>
            </a:extLst>
          </p:cNvPr>
          <p:cNvPicPr>
            <a:picLocks noChangeAspect="1"/>
          </p:cNvPicPr>
          <p:nvPr/>
        </p:nvPicPr>
        <p:blipFill>
          <a:blip r:embed="rId2"/>
          <a:stretch>
            <a:fillRect/>
          </a:stretch>
        </p:blipFill>
        <p:spPr>
          <a:xfrm>
            <a:off x="9677816" y="80164"/>
            <a:ext cx="2143125" cy="776030"/>
          </a:xfrm>
          <a:prstGeom prst="rect">
            <a:avLst/>
          </a:prstGeom>
        </p:spPr>
      </p:pic>
      <p:sp>
        <p:nvSpPr>
          <p:cNvPr id="6" name="TextBox 5">
            <a:extLst>
              <a:ext uri="{FF2B5EF4-FFF2-40B4-BE49-F238E27FC236}">
                <a16:creationId xmlns:a16="http://schemas.microsoft.com/office/drawing/2014/main" id="{69DE4691-7077-9200-FE62-5076188A5FBB}"/>
              </a:ext>
            </a:extLst>
          </p:cNvPr>
          <p:cNvSpPr txBox="1"/>
          <p:nvPr/>
        </p:nvSpPr>
        <p:spPr>
          <a:xfrm>
            <a:off x="9485195" y="856194"/>
            <a:ext cx="2601361"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3" name="Slide Number Placeholder 2">
            <a:extLst>
              <a:ext uri="{FF2B5EF4-FFF2-40B4-BE49-F238E27FC236}">
                <a16:creationId xmlns:a16="http://schemas.microsoft.com/office/drawing/2014/main" id="{750F7730-6000-844F-2CAB-9603BF16F9CE}"/>
              </a:ext>
            </a:extLst>
          </p:cNvPr>
          <p:cNvSpPr>
            <a:spLocks noGrp="1"/>
          </p:cNvSpPr>
          <p:nvPr>
            <p:ph type="sldNum" sz="quarter" idx="12"/>
          </p:nvPr>
        </p:nvSpPr>
        <p:spPr>
          <a:xfrm>
            <a:off x="9092346" y="6403472"/>
            <a:ext cx="2743200" cy="365125"/>
          </a:xfrm>
        </p:spPr>
        <p:txBody>
          <a:bodyPr/>
          <a:lstStyle/>
          <a:p>
            <a:fld id="{4FAB73BC-B049-4115-A692-8D63A059BFB8}" type="slidenum">
              <a:rPr lang="en-US" smtClean="0"/>
              <a:t>18</a:t>
            </a:fld>
            <a:endParaRPr lang="en-US" dirty="0"/>
          </a:p>
        </p:txBody>
      </p:sp>
    </p:spTree>
    <p:extLst>
      <p:ext uri="{BB962C8B-B14F-4D97-AF65-F5344CB8AC3E}">
        <p14:creationId xmlns:p14="http://schemas.microsoft.com/office/powerpoint/2010/main" val="3516916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A2517FEA-C2E4-461A-A477-B2AB35D2A578}"/>
              </a:ext>
            </a:extLst>
          </p:cNvPr>
          <p:cNvSpPr/>
          <p:nvPr/>
        </p:nvSpPr>
        <p:spPr>
          <a:xfrm>
            <a:off x="105976" y="118217"/>
            <a:ext cx="9029085" cy="543991"/>
          </a:xfrm>
          <a:prstGeom prst="roundRect">
            <a:avLst>
              <a:gd name="adj" fmla="val 0"/>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9263">
              <a:tabLst>
                <a:tab pos="449263" algn="l"/>
              </a:tabLst>
            </a:pPr>
            <a:r>
              <a:rPr lang="en-US" sz="2000" b="1" dirty="0">
                <a:solidFill>
                  <a:schemeClr val="bg1"/>
                </a:solidFill>
              </a:rPr>
              <a:t> OGUN STATE SECTORAL CLASSIFICATION OF MDAs </a:t>
            </a:r>
          </a:p>
        </p:txBody>
      </p:sp>
      <p:pic>
        <p:nvPicPr>
          <p:cNvPr id="5" name="Picture 4">
            <a:extLst>
              <a:ext uri="{FF2B5EF4-FFF2-40B4-BE49-F238E27FC236}">
                <a16:creationId xmlns:a16="http://schemas.microsoft.com/office/drawing/2014/main" id="{CE1EF376-DCAA-D923-14B7-EA4FC0B0D15A}"/>
              </a:ext>
            </a:extLst>
          </p:cNvPr>
          <p:cNvPicPr>
            <a:picLocks noChangeAspect="1"/>
          </p:cNvPicPr>
          <p:nvPr/>
        </p:nvPicPr>
        <p:blipFill>
          <a:blip r:embed="rId2"/>
          <a:stretch>
            <a:fillRect/>
          </a:stretch>
        </p:blipFill>
        <p:spPr>
          <a:xfrm>
            <a:off x="9903732" y="59459"/>
            <a:ext cx="2143125" cy="788396"/>
          </a:xfrm>
          <a:prstGeom prst="rect">
            <a:avLst/>
          </a:prstGeom>
        </p:spPr>
      </p:pic>
      <p:sp>
        <p:nvSpPr>
          <p:cNvPr id="8" name="TextBox 7">
            <a:extLst>
              <a:ext uri="{FF2B5EF4-FFF2-40B4-BE49-F238E27FC236}">
                <a16:creationId xmlns:a16="http://schemas.microsoft.com/office/drawing/2014/main" id="{2CB2CA35-5E66-6859-9921-763BA8FE2F94}"/>
              </a:ext>
            </a:extLst>
          </p:cNvPr>
          <p:cNvSpPr txBox="1"/>
          <p:nvPr/>
        </p:nvSpPr>
        <p:spPr>
          <a:xfrm>
            <a:off x="10101943" y="847855"/>
            <a:ext cx="1944914" cy="1000274"/>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2" name="Slide Number Placeholder 1">
            <a:extLst>
              <a:ext uri="{FF2B5EF4-FFF2-40B4-BE49-F238E27FC236}">
                <a16:creationId xmlns:a16="http://schemas.microsoft.com/office/drawing/2014/main" id="{CD162747-F20B-3096-E69F-810BD1F08D5A}"/>
              </a:ext>
            </a:extLst>
          </p:cNvPr>
          <p:cNvSpPr>
            <a:spLocks noGrp="1"/>
          </p:cNvSpPr>
          <p:nvPr>
            <p:ph type="sldNum" sz="quarter" idx="12"/>
          </p:nvPr>
        </p:nvSpPr>
        <p:spPr>
          <a:xfrm>
            <a:off x="8822634" y="6352165"/>
            <a:ext cx="2743200" cy="365125"/>
          </a:xfrm>
        </p:spPr>
        <p:txBody>
          <a:bodyPr/>
          <a:lstStyle/>
          <a:p>
            <a:fld id="{4FAB73BC-B049-4115-A692-8D63A059BFB8}" type="slidenum">
              <a:rPr lang="en-US" smtClean="0"/>
              <a:t>19</a:t>
            </a:fld>
            <a:endParaRPr lang="en-US" dirty="0"/>
          </a:p>
        </p:txBody>
      </p:sp>
      <p:graphicFrame>
        <p:nvGraphicFramePr>
          <p:cNvPr id="3" name="Table 3">
            <a:extLst>
              <a:ext uri="{FF2B5EF4-FFF2-40B4-BE49-F238E27FC236}">
                <a16:creationId xmlns:a16="http://schemas.microsoft.com/office/drawing/2014/main" id="{CB45077E-183B-651F-68F6-C3366A07E4E5}"/>
              </a:ext>
            </a:extLst>
          </p:cNvPr>
          <p:cNvGraphicFramePr>
            <a:graphicFrameLocks noGrp="1"/>
          </p:cNvGraphicFramePr>
          <p:nvPr>
            <p:extLst>
              <p:ext uri="{D42A27DB-BD31-4B8C-83A1-F6EECF244321}">
                <p14:modId xmlns:p14="http://schemas.microsoft.com/office/powerpoint/2010/main" val="3482055135"/>
              </p:ext>
            </p:extLst>
          </p:nvPr>
        </p:nvGraphicFramePr>
        <p:xfrm>
          <a:off x="112457" y="693656"/>
          <a:ext cx="9989486" cy="6164344"/>
        </p:xfrm>
        <a:graphic>
          <a:graphicData uri="http://schemas.openxmlformats.org/drawingml/2006/table">
            <a:tbl>
              <a:tblPr firstRow="1" bandRow="1">
                <a:tableStyleId>{5C22544A-7EE6-4342-B048-85BDC9FD1C3A}</a:tableStyleId>
              </a:tblPr>
              <a:tblGrid>
                <a:gridCol w="423571">
                  <a:extLst>
                    <a:ext uri="{9D8B030D-6E8A-4147-A177-3AD203B41FA5}">
                      <a16:colId xmlns:a16="http://schemas.microsoft.com/office/drawing/2014/main" val="66882079"/>
                    </a:ext>
                  </a:extLst>
                </a:gridCol>
                <a:gridCol w="1984179">
                  <a:extLst>
                    <a:ext uri="{9D8B030D-6E8A-4147-A177-3AD203B41FA5}">
                      <a16:colId xmlns:a16="http://schemas.microsoft.com/office/drawing/2014/main" val="108822497"/>
                    </a:ext>
                  </a:extLst>
                </a:gridCol>
                <a:gridCol w="1431274">
                  <a:extLst>
                    <a:ext uri="{9D8B030D-6E8A-4147-A177-3AD203B41FA5}">
                      <a16:colId xmlns:a16="http://schemas.microsoft.com/office/drawing/2014/main" val="163578362"/>
                    </a:ext>
                  </a:extLst>
                </a:gridCol>
                <a:gridCol w="1230628">
                  <a:extLst>
                    <a:ext uri="{9D8B030D-6E8A-4147-A177-3AD203B41FA5}">
                      <a16:colId xmlns:a16="http://schemas.microsoft.com/office/drawing/2014/main" val="1316450963"/>
                    </a:ext>
                  </a:extLst>
                </a:gridCol>
                <a:gridCol w="1270757">
                  <a:extLst>
                    <a:ext uri="{9D8B030D-6E8A-4147-A177-3AD203B41FA5}">
                      <a16:colId xmlns:a16="http://schemas.microsoft.com/office/drawing/2014/main" val="2758231141"/>
                    </a:ext>
                  </a:extLst>
                </a:gridCol>
                <a:gridCol w="1431274">
                  <a:extLst>
                    <a:ext uri="{9D8B030D-6E8A-4147-A177-3AD203B41FA5}">
                      <a16:colId xmlns:a16="http://schemas.microsoft.com/office/drawing/2014/main" val="206717729"/>
                    </a:ext>
                  </a:extLst>
                </a:gridCol>
                <a:gridCol w="714410">
                  <a:extLst>
                    <a:ext uri="{9D8B030D-6E8A-4147-A177-3AD203B41FA5}">
                      <a16:colId xmlns:a16="http://schemas.microsoft.com/office/drawing/2014/main" val="3329559288"/>
                    </a:ext>
                  </a:extLst>
                </a:gridCol>
                <a:gridCol w="1503393">
                  <a:extLst>
                    <a:ext uri="{9D8B030D-6E8A-4147-A177-3AD203B41FA5}">
                      <a16:colId xmlns:a16="http://schemas.microsoft.com/office/drawing/2014/main" val="3454854932"/>
                    </a:ext>
                  </a:extLst>
                </a:gridCol>
              </a:tblGrid>
              <a:tr h="114158">
                <a:tc rowSpan="2">
                  <a:txBody>
                    <a:bodyPr/>
                    <a:lstStyle/>
                    <a:p>
                      <a:pPr algn="ctr" fontAlgn="ctr"/>
                      <a:r>
                        <a:rPr lang="en-US" sz="1200" b="1" i="0" u="none" strike="noStrike" dirty="0">
                          <a:solidFill>
                            <a:srgbClr val="000000"/>
                          </a:solidFill>
                          <a:effectLst/>
                          <a:latin typeface="Calibri" panose="020F0502020204030204" pitchFamily="34" charset="0"/>
                        </a:rPr>
                        <a:t>S/NO</a:t>
                      </a:r>
                    </a:p>
                  </a:txBody>
                  <a:tcPr marL="9525" marR="9525" marT="9525" marB="0" anchor="ctr"/>
                </a:tc>
                <a:tc rowSpan="2">
                  <a:txBody>
                    <a:bodyPr/>
                    <a:lstStyle/>
                    <a:p>
                      <a:pPr algn="ctr" fontAlgn="ctr"/>
                      <a:r>
                        <a:rPr lang="en-US" sz="1200" b="1" i="0" u="none" strike="noStrike">
                          <a:solidFill>
                            <a:srgbClr val="000000"/>
                          </a:solidFill>
                          <a:effectLst/>
                          <a:latin typeface="Calibri" panose="020F0502020204030204" pitchFamily="34" charset="0"/>
                        </a:rPr>
                        <a:t>SECTOR</a:t>
                      </a:r>
                    </a:p>
                  </a:txBody>
                  <a:tcPr marL="9525" marR="9525" marT="9525" marB="0" anchor="ctr"/>
                </a:tc>
                <a:tc>
                  <a:txBody>
                    <a:bodyPr/>
                    <a:lstStyle/>
                    <a:p>
                      <a:pPr algn="ctr" fontAlgn="ctr"/>
                      <a:r>
                        <a:rPr lang="en-US" sz="1000" b="1" i="0" u="none" strike="noStrike">
                          <a:solidFill>
                            <a:srgbClr val="000000"/>
                          </a:solidFill>
                          <a:effectLst/>
                          <a:latin typeface="Calibri" panose="020F0502020204030204" pitchFamily="34" charset="0"/>
                        </a:rPr>
                        <a:t>SALARIES AND ALLOWANCES</a:t>
                      </a:r>
                    </a:p>
                  </a:txBody>
                  <a:tcPr marL="9525" marR="9525" marT="9525" marB="0" anchor="ctr"/>
                </a:tc>
                <a:tc>
                  <a:txBody>
                    <a:bodyPr/>
                    <a:lstStyle/>
                    <a:p>
                      <a:pPr algn="ctr" fontAlgn="ctr"/>
                      <a:r>
                        <a:rPr lang="en-US" sz="1000" b="1" i="0" u="none" strike="noStrike" dirty="0">
                          <a:solidFill>
                            <a:srgbClr val="000000"/>
                          </a:solidFill>
                          <a:effectLst/>
                          <a:latin typeface="Calibri" panose="020F0502020204030204" pitchFamily="34" charset="0"/>
                        </a:rPr>
                        <a:t>OVERHEAD</a:t>
                      </a:r>
                    </a:p>
                  </a:txBody>
                  <a:tcPr marL="9525" marR="9525" marT="9525" marB="0" anchor="ctr"/>
                </a:tc>
                <a:tc>
                  <a:txBody>
                    <a:bodyPr/>
                    <a:lstStyle/>
                    <a:p>
                      <a:pPr algn="ctr" fontAlgn="ctr"/>
                      <a:r>
                        <a:rPr lang="en-US" sz="1000" b="1" i="0" u="none" strike="noStrike">
                          <a:solidFill>
                            <a:srgbClr val="000000"/>
                          </a:solidFill>
                          <a:effectLst/>
                          <a:latin typeface="Calibri" panose="020F0502020204030204" pitchFamily="34" charset="0"/>
                        </a:rPr>
                        <a:t>CAPITAL</a:t>
                      </a:r>
                    </a:p>
                  </a:txBody>
                  <a:tcPr marL="9525" marR="9525" marT="9525" marB="0" anchor="ctr"/>
                </a:tc>
                <a:tc>
                  <a:txBody>
                    <a:bodyPr/>
                    <a:lstStyle/>
                    <a:p>
                      <a:pPr algn="ctr" fontAlgn="ctr"/>
                      <a:r>
                        <a:rPr lang="en-US" sz="1000" b="1" i="0" u="none" strike="noStrike">
                          <a:solidFill>
                            <a:srgbClr val="000000"/>
                          </a:solidFill>
                          <a:effectLst/>
                          <a:latin typeface="Calibri" panose="020F0502020204030204" pitchFamily="34" charset="0"/>
                        </a:rPr>
                        <a:t>TOTAL EXPENDITURE</a:t>
                      </a:r>
                    </a:p>
                  </a:txBody>
                  <a:tcPr marL="9525" marR="9525" marT="9525" marB="0" anchor="ctr"/>
                </a:tc>
                <a:tc>
                  <a:txBody>
                    <a:bodyPr/>
                    <a:lstStyle/>
                    <a:p>
                      <a:pPr algn="ctr" fontAlgn="ctr"/>
                      <a:r>
                        <a:rPr lang="en-US" sz="1000" b="1" i="0" u="none" strike="noStrike" dirty="0">
                          <a:solidFill>
                            <a:srgbClr val="000000"/>
                          </a:solidFill>
                          <a:effectLst/>
                          <a:latin typeface="Calibri" panose="020F0502020204030204" pitchFamily="34" charset="0"/>
                        </a:rPr>
                        <a:t>% OF  TOTAL</a:t>
                      </a:r>
                    </a:p>
                  </a:txBody>
                  <a:tcPr marL="9525" marR="9525" marT="9525" marB="0" anchor="ctr"/>
                </a:tc>
                <a:tc>
                  <a:txBody>
                    <a:bodyPr/>
                    <a:lstStyle/>
                    <a:p>
                      <a:pPr algn="ctr" fontAlgn="ctr"/>
                      <a:r>
                        <a:rPr lang="en-US" sz="1000" b="1" i="0" u="none" strike="noStrike" dirty="0">
                          <a:solidFill>
                            <a:srgbClr val="000000"/>
                          </a:solidFill>
                          <a:effectLst/>
                          <a:latin typeface="Calibri" panose="020F0502020204030204" pitchFamily="34" charset="0"/>
                        </a:rPr>
                        <a:t>INTERNALLY GENERATED REVENUE</a:t>
                      </a:r>
                    </a:p>
                  </a:txBody>
                  <a:tcPr marL="9525" marR="9525" marT="9525" marB="0" anchor="ctr"/>
                </a:tc>
                <a:extLst>
                  <a:ext uri="{0D108BD9-81ED-4DB2-BD59-A6C34878D82A}">
                    <a16:rowId xmlns:a16="http://schemas.microsoft.com/office/drawing/2014/main" val="2260007229"/>
                  </a:ext>
                </a:extLst>
              </a:tr>
              <a:tr h="202964">
                <a:tc vMerge="1">
                  <a:txBody>
                    <a:bodyPr/>
                    <a:lstStyle/>
                    <a:p>
                      <a:endParaRPr lang="en-US"/>
                    </a:p>
                  </a:txBody>
                  <a:tcPr/>
                </a:tc>
                <a:tc vMerge="1">
                  <a:txBody>
                    <a:bodyPr/>
                    <a:lstStyle/>
                    <a:p>
                      <a:endParaRPr lang="en-US"/>
                    </a:p>
                  </a:txBody>
                  <a:tcP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N</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a:solidFill>
                            <a:srgbClr val="000000"/>
                          </a:solidFill>
                          <a:effectLst/>
                          <a:latin typeface="Arial" panose="020B0604020202020204" pitchFamily="34" charset="0"/>
                        </a:rPr>
                        <a:t>%</a:t>
                      </a:r>
                      <a:endParaRPr lang="en-US" sz="1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1000" b="1" i="0" u="none" strike="sngStrike" dirty="0">
                          <a:solidFill>
                            <a:srgbClr val="000000"/>
                          </a:solidFill>
                          <a:effectLst/>
                          <a:latin typeface="Arial" panose="020B0604020202020204" pitchFamily="34" charset="0"/>
                        </a:rPr>
                        <a:t>N</a:t>
                      </a:r>
                      <a:endParaRPr lang="en-US" sz="1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051589905"/>
                  </a:ext>
                </a:extLst>
              </a:tr>
              <a:tr h="173756">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EDUCATION</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            39,262,118,270.92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5,799,184,164.11 </a:t>
                      </a:r>
                    </a:p>
                  </a:txBody>
                  <a:tcPr marL="9525" marR="9525" marT="9525" marB="0" anchor="b"/>
                </a:tc>
                <a:tc>
                  <a:txBody>
                    <a:bodyPr/>
                    <a:lstStyle/>
                    <a:p>
                      <a:pPr algn="r" fontAlgn="b"/>
                      <a:r>
                        <a:rPr lang="en-US" sz="1100" b="0" i="0" u="none" strike="noStrike" dirty="0">
                          <a:solidFill>
                            <a:srgbClr val="000000"/>
                          </a:solidFill>
                          <a:effectLst/>
                          <a:latin typeface="Calibri" panose="020F0502020204030204" pitchFamily="34" charset="0"/>
                        </a:rPr>
                        <a:t>          27,195,425,076.61 </a:t>
                      </a:r>
                    </a:p>
                  </a:txBody>
                  <a:tcPr marL="9525" marR="9525" marT="9525" marB="0" anchor="b"/>
                </a:tc>
                <a:tc>
                  <a:txBody>
                    <a:bodyPr/>
                    <a:lstStyle/>
                    <a:p>
                      <a:pPr algn="r" fontAlgn="b"/>
                      <a:r>
                        <a:rPr lang="en-US" sz="1100" b="1" i="0" u="none" strike="noStrike" dirty="0">
                          <a:solidFill>
                            <a:srgbClr val="000000"/>
                          </a:solidFill>
                          <a:effectLst/>
                          <a:latin typeface="Calibri" panose="020F0502020204030204" pitchFamily="34" charset="0"/>
                        </a:rPr>
                        <a:t>          72,256,727,511.64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15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22,024,893,915.55 </a:t>
                      </a:r>
                    </a:p>
                  </a:txBody>
                  <a:tcPr marL="9525" marR="9525" marT="9525" marB="0" anchor="b"/>
                </a:tc>
                <a:extLst>
                  <a:ext uri="{0D108BD9-81ED-4DB2-BD59-A6C34878D82A}">
                    <a16:rowId xmlns:a16="http://schemas.microsoft.com/office/drawing/2014/main" val="502666944"/>
                  </a:ext>
                </a:extLst>
              </a:tr>
              <a:tr h="370840">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HEALTH</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11,105,039,652.43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2,220,094,440.15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38,155,158,098.30 </a:t>
                      </a:r>
                    </a:p>
                  </a:txBody>
                  <a:tcPr marL="9525" marR="9525" marT="9525" marB="0" anchor="b"/>
                </a:tc>
                <a:tc>
                  <a:txBody>
                    <a:bodyPr/>
                    <a:lstStyle/>
                    <a:p>
                      <a:pPr algn="r" fontAlgn="b"/>
                      <a:r>
                        <a:rPr lang="en-US" sz="1100" b="1" i="0" u="none" strike="noStrike" dirty="0">
                          <a:solidFill>
                            <a:srgbClr val="000000"/>
                          </a:solidFill>
                          <a:effectLst/>
                          <a:latin typeface="Calibri" panose="020F0502020204030204" pitchFamily="34" charset="0"/>
                        </a:rPr>
                        <a:t>          51,480,292,190.87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11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3,863,067,660.92 </a:t>
                      </a:r>
                    </a:p>
                  </a:txBody>
                  <a:tcPr marL="9525" marR="9525" marT="9525" marB="0" anchor="b"/>
                </a:tc>
                <a:extLst>
                  <a:ext uri="{0D108BD9-81ED-4DB2-BD59-A6C34878D82A}">
                    <a16:rowId xmlns:a16="http://schemas.microsoft.com/office/drawing/2014/main" val="2324498938"/>
                  </a:ext>
                </a:extLst>
              </a:tr>
              <a:tr h="278268">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HOUSING AND COMMUNITY DEVELOPMENT</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4,013,902,958.61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3,301,972,067.00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22,551,404,992.21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29,867,280,017.82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6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68,596,086,248.74 </a:t>
                      </a:r>
                    </a:p>
                  </a:txBody>
                  <a:tcPr marL="9525" marR="9525" marT="9525" marB="0" anchor="b"/>
                </a:tc>
                <a:extLst>
                  <a:ext uri="{0D108BD9-81ED-4DB2-BD59-A6C34878D82A}">
                    <a16:rowId xmlns:a16="http://schemas.microsoft.com/office/drawing/2014/main" val="1398216791"/>
                  </a:ext>
                </a:extLst>
              </a:tr>
              <a:tr h="251515">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AGRICULTURE</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3,608,217,489.24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1,168,305,212.23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11,706,186,086.96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16,482,708,788.43 </a:t>
                      </a:r>
                    </a:p>
                  </a:txBody>
                  <a:tcPr marL="9525" marR="9525" marT="9525" marB="0" anchor="b"/>
                </a:tc>
                <a:tc>
                  <a:txBody>
                    <a:bodyPr/>
                    <a:lstStyle/>
                    <a:p>
                      <a:pPr algn="ctr" fontAlgn="ctr"/>
                      <a:r>
                        <a:rPr lang="en-US" sz="1100" b="1" i="0" u="none" strike="noStrike" dirty="0">
                          <a:solidFill>
                            <a:srgbClr val="000000"/>
                          </a:solidFill>
                          <a:effectLst/>
                          <a:latin typeface="Calibri" panose="020F0502020204030204" pitchFamily="34" charset="0"/>
                        </a:rPr>
                        <a:t>                      3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4,443,267,192.91 </a:t>
                      </a:r>
                    </a:p>
                  </a:txBody>
                  <a:tcPr marL="9525" marR="9525" marT="9525" marB="0" anchor="b"/>
                </a:tc>
                <a:extLst>
                  <a:ext uri="{0D108BD9-81ED-4DB2-BD59-A6C34878D82A}">
                    <a16:rowId xmlns:a16="http://schemas.microsoft.com/office/drawing/2014/main" val="3846269377"/>
                  </a:ext>
                </a:extLst>
              </a:tr>
              <a:tr h="185960">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RURAL INFRASTRUCTURE</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1,089,905,976.55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920,238,983.76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127,397,049,134.17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129,407,194,094.48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27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45,946,288.88 </a:t>
                      </a:r>
                    </a:p>
                  </a:txBody>
                  <a:tcPr marL="9525" marR="9525" marT="9525" marB="0" anchor="b"/>
                </a:tc>
                <a:extLst>
                  <a:ext uri="{0D108BD9-81ED-4DB2-BD59-A6C34878D82A}">
                    <a16:rowId xmlns:a16="http://schemas.microsoft.com/office/drawing/2014/main" val="2038596543"/>
                  </a:ext>
                </a:extLst>
              </a:tr>
              <a:tr h="290774">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RECREATION, CULTURE AND RELIGION</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2,235,678,929.02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1,603,908,964.95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3,168,964,128.67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7,008,552,022.64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1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1,789,834,064.68 </a:t>
                      </a:r>
                    </a:p>
                  </a:txBody>
                  <a:tcPr marL="9525" marR="9525" marT="9525" marB="0" anchor="b"/>
                </a:tc>
                <a:extLst>
                  <a:ext uri="{0D108BD9-81ED-4DB2-BD59-A6C34878D82A}">
                    <a16:rowId xmlns:a16="http://schemas.microsoft.com/office/drawing/2014/main" val="82922992"/>
                  </a:ext>
                </a:extLst>
              </a:tr>
              <a:tr h="84304">
                <a:tc>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SOCIAL PROTECTION</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20,288,947,038.50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2,323,017,995.30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1,428,613,816.71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24,040,578,850.51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5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11,763,569.25 </a:t>
                      </a:r>
                    </a:p>
                  </a:txBody>
                  <a:tcPr marL="9525" marR="9525" marT="9525" marB="0" anchor="b"/>
                </a:tc>
                <a:extLst>
                  <a:ext uri="{0D108BD9-81ED-4DB2-BD59-A6C34878D82A}">
                    <a16:rowId xmlns:a16="http://schemas.microsoft.com/office/drawing/2014/main" val="2869507851"/>
                  </a:ext>
                </a:extLst>
              </a:tr>
              <a:tr h="370840">
                <a:tc>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GENERAL PUBLIC SERVICES              (EXECUTIVE ORGAN)</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6,474,439,814.59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7,077,867,473.94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3,739,654,113.46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17,291,961,401.99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4 </a:t>
                      </a:r>
                    </a:p>
                  </a:txBody>
                  <a:tcPr marL="9525" marR="9525" marT="9525" marB="0" anchor="ctr"/>
                </a:tc>
                <a:tc>
                  <a:txBody>
                    <a:bodyPr/>
                    <a:lstStyle/>
                    <a:p>
                      <a:pPr algn="r" fontAlgn="b"/>
                      <a:r>
                        <a:rPr lang="en-US" sz="1100" b="0" i="0" u="none" strike="noStrike">
                          <a:solidFill>
                            <a:srgbClr val="000000"/>
                          </a:solidFill>
                          <a:effectLst/>
                          <a:latin typeface="Calibri" panose="020F0502020204030204" pitchFamily="34" charset="0"/>
                        </a:rPr>
                        <a:t>                   71,662,835.78 </a:t>
                      </a:r>
                    </a:p>
                  </a:txBody>
                  <a:tcPr marL="9525" marR="9525" marT="9525" marB="0" anchor="b"/>
                </a:tc>
                <a:extLst>
                  <a:ext uri="{0D108BD9-81ED-4DB2-BD59-A6C34878D82A}">
                    <a16:rowId xmlns:a16="http://schemas.microsoft.com/office/drawing/2014/main" val="3553915767"/>
                  </a:ext>
                </a:extLst>
              </a:tr>
              <a:tr h="370840">
                <a:tc>
                  <a:txBody>
                    <a:bodyPr/>
                    <a:lstStyle/>
                    <a:p>
                      <a:pPr algn="ctr" fontAlgn="b"/>
                      <a:r>
                        <a:rPr lang="en-US" sz="1100" b="0" i="0" u="none" strike="noStrike">
                          <a:solidFill>
                            <a:srgbClr val="000000"/>
                          </a:solidFill>
                          <a:effectLst/>
                          <a:latin typeface="Calibri" panose="020F0502020204030204" pitchFamily="34" charset="0"/>
                        </a:rPr>
                        <a:t>9</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GENERAL PUBLIC SERVICES (FINANCIAL &amp; FISCAL AFFAIRS)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2,255,327,146.13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22,383,287,547.44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6,940,557,232.03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31,579,171,925.61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7 </a:t>
                      </a:r>
                    </a:p>
                  </a:txBody>
                  <a:tcPr marL="9525" marR="9525" marT="9525" marB="0" anchor="ctr"/>
                </a:tc>
                <a:tc>
                  <a:txBody>
                    <a:bodyPr/>
                    <a:lstStyle/>
                    <a:p>
                      <a:pPr algn="r" fontAlgn="b"/>
                      <a:r>
                        <a:rPr lang="en-US" sz="1100" b="0" i="0" u="none" strike="noStrike">
                          <a:solidFill>
                            <a:srgbClr val="000000"/>
                          </a:solidFill>
                          <a:effectLst/>
                          <a:latin typeface="Calibri" panose="020F0502020204030204" pitchFamily="34" charset="0"/>
                        </a:rPr>
                        <a:t>        106,554,380,945.17 </a:t>
                      </a:r>
                    </a:p>
                  </a:txBody>
                  <a:tcPr marL="9525" marR="9525" marT="9525" marB="0" anchor="b"/>
                </a:tc>
                <a:extLst>
                  <a:ext uri="{0D108BD9-81ED-4DB2-BD59-A6C34878D82A}">
                    <a16:rowId xmlns:a16="http://schemas.microsoft.com/office/drawing/2014/main" val="936533404"/>
                  </a:ext>
                </a:extLst>
              </a:tr>
              <a:tr h="370840">
                <a:tc>
                  <a:txBody>
                    <a:bodyPr/>
                    <a:lstStyle/>
                    <a:p>
                      <a:pPr algn="ctr" fontAlgn="b"/>
                      <a:r>
                        <a:rPr lang="en-US" sz="1100" b="0" i="0" u="none" strike="noStrike">
                          <a:solidFill>
                            <a:srgbClr val="000000"/>
                          </a:solidFill>
                          <a:effectLst/>
                          <a:latin typeface="Calibri" panose="020F0502020204030204" pitchFamily="34" charset="0"/>
                        </a:rPr>
                        <a:t>10</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GENERAL PUBLIC SERVICES (GENERAL PERSONNEL SERVICES)</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577,835,551.89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246,135,802.25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398,326,554.29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1,222,297,908.43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0.3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53,600,059.74 </a:t>
                      </a:r>
                    </a:p>
                  </a:txBody>
                  <a:tcPr marL="9525" marR="9525" marT="9525" marB="0" anchor="b"/>
                </a:tc>
                <a:extLst>
                  <a:ext uri="{0D108BD9-81ED-4DB2-BD59-A6C34878D82A}">
                    <a16:rowId xmlns:a16="http://schemas.microsoft.com/office/drawing/2014/main" val="3375674701"/>
                  </a:ext>
                </a:extLst>
              </a:tr>
              <a:tr h="146037">
                <a:tc>
                  <a:txBody>
                    <a:bodyPr/>
                    <a:lstStyle/>
                    <a:p>
                      <a:pPr algn="ctr" fontAlgn="b"/>
                      <a:r>
                        <a:rPr lang="en-US" sz="1100" b="0" i="0" u="none" strike="noStrike">
                          <a:solidFill>
                            <a:srgbClr val="000000"/>
                          </a:solidFill>
                          <a:effectLst/>
                          <a:latin typeface="Calibri" panose="020F0502020204030204" pitchFamily="34" charset="0"/>
                        </a:rPr>
                        <a:t>11</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PUBLIC ORDER &amp; SAFETY</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708,744,143.46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2,227,347,703.61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3,186,890,654.59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6,122,982,501.65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1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157,670,427.62 </a:t>
                      </a:r>
                    </a:p>
                  </a:txBody>
                  <a:tcPr marL="9525" marR="9525" marT="9525" marB="0" anchor="b"/>
                </a:tc>
                <a:extLst>
                  <a:ext uri="{0D108BD9-81ED-4DB2-BD59-A6C34878D82A}">
                    <a16:rowId xmlns:a16="http://schemas.microsoft.com/office/drawing/2014/main" val="1378545268"/>
                  </a:ext>
                </a:extLst>
              </a:tr>
              <a:tr h="197926">
                <a:tc>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ECONOMIC AFFAIRS</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1,436,561,987.41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985,443,552.91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5,960,925,099.87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8,382,930,640.18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2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2,459,658,948.64 </a:t>
                      </a:r>
                    </a:p>
                  </a:txBody>
                  <a:tcPr marL="9525" marR="9525" marT="9525" marB="0" anchor="b"/>
                </a:tc>
                <a:extLst>
                  <a:ext uri="{0D108BD9-81ED-4DB2-BD59-A6C34878D82A}">
                    <a16:rowId xmlns:a16="http://schemas.microsoft.com/office/drawing/2014/main" val="69367672"/>
                  </a:ext>
                </a:extLst>
              </a:tr>
              <a:tr h="65530">
                <a:tc>
                  <a:txBody>
                    <a:bodyPr/>
                    <a:lstStyle/>
                    <a:p>
                      <a:pPr algn="ctr" fontAlgn="b"/>
                      <a:r>
                        <a:rPr lang="en-US" sz="1100" b="0" i="0" u="none" strike="noStrike">
                          <a:solidFill>
                            <a:srgbClr val="000000"/>
                          </a:solidFill>
                          <a:effectLst/>
                          <a:latin typeface="Calibri" panose="020F0502020204030204" pitchFamily="34" charset="0"/>
                        </a:rPr>
                        <a:t>13</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JUDICIARY</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2,175,933,508.29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1,088,639,068.48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1,060,448,140.78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4,325,020,717.54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1 </a:t>
                      </a:r>
                    </a:p>
                  </a:txBody>
                  <a:tcPr marL="9525" marR="9525" marT="9525" marB="0" anchor="ctr"/>
                </a:tc>
                <a:tc>
                  <a:txBody>
                    <a:bodyPr/>
                    <a:lstStyle/>
                    <a:p>
                      <a:pPr algn="r" fontAlgn="b"/>
                      <a:r>
                        <a:rPr lang="en-US" sz="1100" b="0" i="0" u="none" strike="noStrike">
                          <a:solidFill>
                            <a:srgbClr val="000000"/>
                          </a:solidFill>
                          <a:effectLst/>
                          <a:latin typeface="Calibri" panose="020F0502020204030204" pitchFamily="34" charset="0"/>
                        </a:rPr>
                        <a:t>                175,577,668.62 </a:t>
                      </a:r>
                    </a:p>
                  </a:txBody>
                  <a:tcPr marL="9525" marR="9525" marT="9525" marB="0" anchor="b"/>
                </a:tc>
                <a:extLst>
                  <a:ext uri="{0D108BD9-81ED-4DB2-BD59-A6C34878D82A}">
                    <a16:rowId xmlns:a16="http://schemas.microsoft.com/office/drawing/2014/main" val="2332193516"/>
                  </a:ext>
                </a:extLst>
              </a:tr>
              <a:tr h="184177">
                <a:tc>
                  <a:txBody>
                    <a:bodyPr/>
                    <a:lstStyle/>
                    <a:p>
                      <a:pPr algn="ctr" fontAlgn="b"/>
                      <a:r>
                        <a:rPr lang="en-US" sz="1100" b="0" i="0" u="none" strike="noStrike">
                          <a:solidFill>
                            <a:srgbClr val="000000"/>
                          </a:solidFill>
                          <a:effectLst/>
                          <a:latin typeface="Calibri" panose="020F0502020204030204" pitchFamily="34" charset="0"/>
                        </a:rPr>
                        <a:t>14</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LEGISLATURE</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1,523,359,184.24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3,823,536,526.23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4,220,981,768.00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9,567,877,478.47 </a:t>
                      </a:r>
                    </a:p>
                  </a:txBody>
                  <a:tcPr marL="9525" marR="9525" marT="9525" marB="0" anchor="b"/>
                </a:tc>
                <a:tc>
                  <a:txBody>
                    <a:bodyPr/>
                    <a:lstStyle/>
                    <a:p>
                      <a:pPr algn="ctr" fontAlgn="ctr"/>
                      <a:r>
                        <a:rPr lang="en-US" sz="1100" b="1" i="0" u="none" strike="noStrike">
                          <a:solidFill>
                            <a:srgbClr val="000000"/>
                          </a:solidFill>
                          <a:effectLst/>
                          <a:latin typeface="Calibri" panose="020F0502020204030204" pitchFamily="34" charset="0"/>
                        </a:rPr>
                        <a:t>                      2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1,500,000.00 </a:t>
                      </a:r>
                    </a:p>
                  </a:txBody>
                  <a:tcPr marL="9525" marR="9525" marT="9525" marB="0" anchor="b"/>
                </a:tc>
                <a:extLst>
                  <a:ext uri="{0D108BD9-81ED-4DB2-BD59-A6C34878D82A}">
                    <a16:rowId xmlns:a16="http://schemas.microsoft.com/office/drawing/2014/main" val="824619026"/>
                  </a:ext>
                </a:extLst>
              </a:tr>
              <a:tr h="0">
                <a:tc>
                  <a:txBody>
                    <a:bodyPr/>
                    <a:lstStyle/>
                    <a:p>
                      <a:pPr algn="ctr" fontAlgn="b"/>
                      <a:r>
                        <a:rPr lang="en-US" sz="1100" b="0" i="0" u="none" strike="noStrike">
                          <a:solidFill>
                            <a:srgbClr val="000000"/>
                          </a:solidFill>
                          <a:effectLst/>
                          <a:latin typeface="Calibri" panose="020F0502020204030204" pitchFamily="34" charset="0"/>
                        </a:rPr>
                        <a:t>15</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STATEWIDE</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4,222,819,440.46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46,496,945,130.16 </a:t>
                      </a:r>
                    </a:p>
                  </a:txBody>
                  <a:tcPr marL="9525" marR="9525" marT="9525" marB="0" anchor="b"/>
                </a:tc>
                <a:tc>
                  <a:txBody>
                    <a:bodyPr/>
                    <a:lstStyle/>
                    <a:p>
                      <a:pPr algn="r" fontAlgn="b"/>
                      <a:r>
                        <a:rPr lang="en-US" sz="1100" b="0" i="0" u="none" strike="noStrike">
                          <a:solidFill>
                            <a:srgbClr val="000000"/>
                          </a:solidFill>
                          <a:effectLst/>
                          <a:latin typeface="Calibri" panose="020F0502020204030204" pitchFamily="34" charset="0"/>
                        </a:rPr>
                        <a:t>          12,495,353,826.67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63,215,118,397.30 </a:t>
                      </a:r>
                    </a:p>
                  </a:txBody>
                  <a:tcPr marL="9525" marR="9525" marT="9525" marB="0" anchor="b"/>
                </a:tc>
                <a:tc>
                  <a:txBody>
                    <a:bodyPr/>
                    <a:lstStyle/>
                    <a:p>
                      <a:pPr algn="ctr" fontAlgn="ctr"/>
                      <a:r>
                        <a:rPr lang="en-US" sz="1100" b="1" i="0" u="none" strike="noStrike" dirty="0">
                          <a:solidFill>
                            <a:srgbClr val="000000"/>
                          </a:solidFill>
                          <a:effectLst/>
                          <a:latin typeface="Calibri" panose="020F0502020204030204" pitchFamily="34" charset="0"/>
                        </a:rPr>
                        <a:t>                   13 </a:t>
                      </a:r>
                    </a:p>
                  </a:txBody>
                  <a:tcPr marL="9525" marR="9525" marT="9525" marB="0" anchor="ctr"/>
                </a:tc>
                <a:tc>
                  <a:txBody>
                    <a:bodyPr/>
                    <a:lstStyle/>
                    <a:p>
                      <a:pPr algn="r" fontAlgn="b"/>
                      <a:r>
                        <a:rPr lang="en-US" sz="1100" b="0" i="0" u="none" strike="noStrike" dirty="0">
                          <a:solidFill>
                            <a:srgbClr val="000000"/>
                          </a:solidFill>
                          <a:effectLst/>
                          <a:latin typeface="Calibri" panose="020F0502020204030204" pitchFamily="34" charset="0"/>
                        </a:rPr>
                        <a:t>                                          -   </a:t>
                      </a:r>
                    </a:p>
                  </a:txBody>
                  <a:tcPr marL="9525" marR="9525" marT="9525" marB="0" anchor="b"/>
                </a:tc>
                <a:extLst>
                  <a:ext uri="{0D108BD9-81ED-4DB2-BD59-A6C34878D82A}">
                    <a16:rowId xmlns:a16="http://schemas.microsoft.com/office/drawing/2014/main" val="955554527"/>
                  </a:ext>
                </a:extLst>
              </a:tr>
              <a:tr h="370840">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GRAND TOTAL</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100,978,831,091.73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101,665,924,632.52 </a:t>
                      </a:r>
                    </a:p>
                  </a:txBody>
                  <a:tcPr marL="9525" marR="9525" marT="9525" marB="0" anchor="b"/>
                </a:tc>
                <a:tc>
                  <a:txBody>
                    <a:bodyPr/>
                    <a:lstStyle/>
                    <a:p>
                      <a:pPr algn="r" fontAlgn="b"/>
                      <a:r>
                        <a:rPr lang="en-US" sz="1100" b="1" i="0" u="none" strike="noStrike">
                          <a:solidFill>
                            <a:srgbClr val="000000"/>
                          </a:solidFill>
                          <a:effectLst/>
                          <a:latin typeface="Calibri" panose="020F0502020204030204" pitchFamily="34" charset="0"/>
                        </a:rPr>
                        <a:t>        269,605,938,723.32 </a:t>
                      </a:r>
                    </a:p>
                  </a:txBody>
                  <a:tcPr marL="9525" marR="9525" marT="9525" marB="0" anchor="b"/>
                </a:tc>
                <a:tc>
                  <a:txBody>
                    <a:bodyPr/>
                    <a:lstStyle/>
                    <a:p>
                      <a:pPr algn="r" fontAlgn="b"/>
                      <a:r>
                        <a:rPr lang="en-US" sz="1100" b="1" i="0" u="none" strike="noStrike" dirty="0">
                          <a:solidFill>
                            <a:srgbClr val="000000"/>
                          </a:solidFill>
                          <a:effectLst/>
                          <a:latin typeface="Calibri" panose="020F0502020204030204" pitchFamily="34" charset="0"/>
                        </a:rPr>
                        <a:t>        472,250,694,447.57 </a:t>
                      </a:r>
                    </a:p>
                  </a:txBody>
                  <a:tcPr marL="9525" marR="9525" marT="9525" marB="0" anchor="b"/>
                </a:tc>
                <a:tc>
                  <a:txBody>
                    <a:bodyPr/>
                    <a:lstStyle/>
                    <a:p>
                      <a:pPr algn="ctr" fontAlgn="ctr"/>
                      <a:r>
                        <a:rPr lang="en-US" sz="1100" b="1" i="0" u="none" strike="noStrike" dirty="0">
                          <a:solidFill>
                            <a:srgbClr val="000000"/>
                          </a:solidFill>
                          <a:effectLst/>
                          <a:latin typeface="Calibri" panose="020F0502020204030204" pitchFamily="34" charset="0"/>
                        </a:rPr>
                        <a:t>  100 </a:t>
                      </a:r>
                    </a:p>
                  </a:txBody>
                  <a:tcPr marL="9525" marR="9525" marT="9525" marB="0" anchor="ctr"/>
                </a:tc>
                <a:tc>
                  <a:txBody>
                    <a:bodyPr/>
                    <a:lstStyle/>
                    <a:p>
                      <a:pPr algn="r" fontAlgn="b"/>
                      <a:r>
                        <a:rPr lang="en-US" sz="1100" b="1" i="0" u="none" strike="noStrike" dirty="0">
                          <a:solidFill>
                            <a:srgbClr val="000000"/>
                          </a:solidFill>
                          <a:effectLst/>
                          <a:latin typeface="Calibri" panose="020F0502020204030204" pitchFamily="34" charset="0"/>
                        </a:rPr>
                        <a:t>        210,248,909,826.51 </a:t>
                      </a:r>
                    </a:p>
                  </a:txBody>
                  <a:tcPr marL="9525" marR="9525" marT="9525" marB="0" anchor="b"/>
                </a:tc>
                <a:extLst>
                  <a:ext uri="{0D108BD9-81ED-4DB2-BD59-A6C34878D82A}">
                    <a16:rowId xmlns:a16="http://schemas.microsoft.com/office/drawing/2014/main" val="3841383745"/>
                  </a:ext>
                </a:extLst>
              </a:tr>
            </a:tbl>
          </a:graphicData>
        </a:graphic>
      </p:graphicFrame>
    </p:spTree>
    <p:extLst>
      <p:ext uri="{BB962C8B-B14F-4D97-AF65-F5344CB8AC3E}">
        <p14:creationId xmlns:p14="http://schemas.microsoft.com/office/powerpoint/2010/main" val="393987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D9BC9A8-E835-EBDD-10E0-CB774B489DD9}"/>
              </a:ext>
            </a:extLst>
          </p:cNvPr>
          <p:cNvSpPr>
            <a:spLocks noGrp="1"/>
          </p:cNvSpPr>
          <p:nvPr>
            <p:ph type="sldNum" sz="quarter" idx="12"/>
          </p:nvPr>
        </p:nvSpPr>
        <p:spPr>
          <a:xfrm>
            <a:off x="9714271" y="6581964"/>
            <a:ext cx="2743200" cy="427908"/>
          </a:xfrm>
        </p:spPr>
        <p:txBody>
          <a:bodyPr/>
          <a:lstStyle/>
          <a:p>
            <a:fld id="{4FAB73BC-B049-4115-A692-8D63A059BFB8}" type="slidenum">
              <a:rPr lang="en-US" smtClean="0"/>
              <a:t>2</a:t>
            </a:fld>
            <a:endParaRPr lang="en-US" dirty="0"/>
          </a:p>
        </p:txBody>
      </p:sp>
      <p:pic>
        <p:nvPicPr>
          <p:cNvPr id="5" name="Picture 4">
            <a:extLst>
              <a:ext uri="{FF2B5EF4-FFF2-40B4-BE49-F238E27FC236}">
                <a16:creationId xmlns:a16="http://schemas.microsoft.com/office/drawing/2014/main" id="{BC37AB2A-1F2A-6963-3266-DAAF20797710}"/>
              </a:ext>
            </a:extLst>
          </p:cNvPr>
          <p:cNvPicPr>
            <a:picLocks noChangeAspect="1"/>
          </p:cNvPicPr>
          <p:nvPr/>
        </p:nvPicPr>
        <p:blipFill>
          <a:blip r:embed="rId3"/>
          <a:stretch>
            <a:fillRect/>
          </a:stretch>
        </p:blipFill>
        <p:spPr>
          <a:xfrm>
            <a:off x="147484" y="-52939"/>
            <a:ext cx="7548822" cy="4412405"/>
          </a:xfrm>
          <a:prstGeom prst="rect">
            <a:avLst/>
          </a:prstGeom>
        </p:spPr>
      </p:pic>
      <p:pic>
        <p:nvPicPr>
          <p:cNvPr id="6" name="Picture 5">
            <a:extLst>
              <a:ext uri="{FF2B5EF4-FFF2-40B4-BE49-F238E27FC236}">
                <a16:creationId xmlns:a16="http://schemas.microsoft.com/office/drawing/2014/main" id="{39BA0640-6832-93C5-5301-6D4992FABCA5}"/>
              </a:ext>
            </a:extLst>
          </p:cNvPr>
          <p:cNvPicPr>
            <a:picLocks noChangeAspect="1"/>
          </p:cNvPicPr>
          <p:nvPr/>
        </p:nvPicPr>
        <p:blipFill>
          <a:blip r:embed="rId4"/>
          <a:stretch>
            <a:fillRect/>
          </a:stretch>
        </p:blipFill>
        <p:spPr>
          <a:xfrm>
            <a:off x="147485" y="4413702"/>
            <a:ext cx="7548822" cy="2307774"/>
          </a:xfrm>
          <a:prstGeom prst="rect">
            <a:avLst/>
          </a:prstGeom>
        </p:spPr>
      </p:pic>
      <p:pic>
        <p:nvPicPr>
          <p:cNvPr id="7" name="Picture 6">
            <a:extLst>
              <a:ext uri="{FF2B5EF4-FFF2-40B4-BE49-F238E27FC236}">
                <a16:creationId xmlns:a16="http://schemas.microsoft.com/office/drawing/2014/main" id="{9FF72D89-E79E-F345-B118-E3E718136BE4}"/>
              </a:ext>
            </a:extLst>
          </p:cNvPr>
          <p:cNvPicPr>
            <a:picLocks noChangeAspect="1"/>
          </p:cNvPicPr>
          <p:nvPr/>
        </p:nvPicPr>
        <p:blipFill>
          <a:blip r:embed="rId5"/>
          <a:stretch>
            <a:fillRect/>
          </a:stretch>
        </p:blipFill>
        <p:spPr>
          <a:xfrm>
            <a:off x="7696306" y="2153264"/>
            <a:ext cx="4495693" cy="4568211"/>
          </a:xfrm>
          <a:prstGeom prst="rect">
            <a:avLst/>
          </a:prstGeom>
        </p:spPr>
      </p:pic>
      <p:pic>
        <p:nvPicPr>
          <p:cNvPr id="8" name="Picture 7">
            <a:extLst>
              <a:ext uri="{FF2B5EF4-FFF2-40B4-BE49-F238E27FC236}">
                <a16:creationId xmlns:a16="http://schemas.microsoft.com/office/drawing/2014/main" id="{1AC977EC-78BE-C7EC-251B-CE5468C73D62}"/>
              </a:ext>
            </a:extLst>
          </p:cNvPr>
          <p:cNvPicPr>
            <a:picLocks noChangeAspect="1"/>
          </p:cNvPicPr>
          <p:nvPr/>
        </p:nvPicPr>
        <p:blipFill>
          <a:blip r:embed="rId6"/>
          <a:stretch>
            <a:fillRect/>
          </a:stretch>
        </p:blipFill>
        <p:spPr>
          <a:xfrm>
            <a:off x="8945115" y="80163"/>
            <a:ext cx="2662193" cy="1325563"/>
          </a:xfrm>
          <a:prstGeom prst="rect">
            <a:avLst/>
          </a:prstGeom>
        </p:spPr>
      </p:pic>
      <p:sp>
        <p:nvSpPr>
          <p:cNvPr id="13" name="Content Placeholder 12">
            <a:extLst>
              <a:ext uri="{FF2B5EF4-FFF2-40B4-BE49-F238E27FC236}">
                <a16:creationId xmlns:a16="http://schemas.microsoft.com/office/drawing/2014/main" id="{E1E8D965-A023-15C1-DDDB-38F3D05FE508}"/>
              </a:ext>
            </a:extLst>
          </p:cNvPr>
          <p:cNvSpPr txBox="1">
            <a:spLocks noGrp="1"/>
          </p:cNvSpPr>
          <p:nvPr>
            <p:ph idx="1"/>
          </p:nvPr>
        </p:nvSpPr>
        <p:spPr>
          <a:xfrm>
            <a:off x="9161534" y="1405726"/>
            <a:ext cx="2445774" cy="1300869"/>
          </a:xfrm>
          <a:prstGeom prst="rect">
            <a:avLst/>
          </a:prstGeom>
          <a:noFill/>
        </p:spPr>
        <p:txBody>
          <a:bodyPr wrap="square" rtlCol="0">
            <a:spAutoFit/>
          </a:bodyPr>
          <a:lstStyle/>
          <a:p>
            <a:pPr marL="0" indent="0" algn="ctr">
              <a:buNone/>
            </a:pPr>
            <a:r>
              <a:rPr lang="en-US" sz="2000" b="1" i="1" dirty="0">
                <a:latin typeface="Agency FB" panose="020B0503020202020204" pitchFamily="34" charset="0"/>
              </a:rPr>
              <a:t>BUDGET  OF CONTINUED DEVELOPMENT AND PROSPERITY</a:t>
            </a:r>
          </a:p>
          <a:p>
            <a:endParaRPr lang="en-US" sz="1800" b="1" dirty="0"/>
          </a:p>
        </p:txBody>
      </p:sp>
    </p:spTree>
    <p:extLst>
      <p:ext uri="{BB962C8B-B14F-4D97-AF65-F5344CB8AC3E}">
        <p14:creationId xmlns:p14="http://schemas.microsoft.com/office/powerpoint/2010/main" val="2242910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01BFE683-ACB7-483A-AACD-6DE72AE3D641}"/>
              </a:ext>
            </a:extLst>
          </p:cNvPr>
          <p:cNvSpPr/>
          <p:nvPr/>
        </p:nvSpPr>
        <p:spPr>
          <a:xfrm>
            <a:off x="211323" y="625791"/>
            <a:ext cx="9426736" cy="665771"/>
          </a:xfrm>
          <a:prstGeom prst="roundRect">
            <a:avLst>
              <a:gd name="adj" fmla="val 0"/>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363538"/>
            <a:r>
              <a:rPr lang="en-US" sz="2400" b="1" dirty="0">
                <a:solidFill>
                  <a:schemeClr val="bg1"/>
                </a:solidFill>
              </a:rPr>
              <a:t>Y2023 KEY CAPITAL PROJECTS-I</a:t>
            </a:r>
          </a:p>
        </p:txBody>
      </p:sp>
      <p:graphicFrame>
        <p:nvGraphicFramePr>
          <p:cNvPr id="4" name="Table 7">
            <a:extLst>
              <a:ext uri="{FF2B5EF4-FFF2-40B4-BE49-F238E27FC236}">
                <a16:creationId xmlns:a16="http://schemas.microsoft.com/office/drawing/2014/main" id="{74FF395A-84B3-6F66-F491-5D27A72DF5BC}"/>
              </a:ext>
            </a:extLst>
          </p:cNvPr>
          <p:cNvGraphicFramePr>
            <a:graphicFrameLocks noGrp="1"/>
          </p:cNvGraphicFramePr>
          <p:nvPr>
            <p:extLst>
              <p:ext uri="{D42A27DB-BD31-4B8C-83A1-F6EECF244321}">
                <p14:modId xmlns:p14="http://schemas.microsoft.com/office/powerpoint/2010/main" val="22090844"/>
              </p:ext>
            </p:extLst>
          </p:nvPr>
        </p:nvGraphicFramePr>
        <p:xfrm>
          <a:off x="211323" y="1290917"/>
          <a:ext cx="11458993" cy="5522318"/>
        </p:xfrm>
        <a:graphic>
          <a:graphicData uri="http://schemas.openxmlformats.org/drawingml/2006/table">
            <a:tbl>
              <a:tblPr firstRow="1" bandRow="1">
                <a:tableStyleId>{5C22544A-7EE6-4342-B048-85BDC9FD1C3A}</a:tableStyleId>
              </a:tblPr>
              <a:tblGrid>
                <a:gridCol w="1286173">
                  <a:extLst>
                    <a:ext uri="{9D8B030D-6E8A-4147-A177-3AD203B41FA5}">
                      <a16:colId xmlns:a16="http://schemas.microsoft.com/office/drawing/2014/main" val="3673371627"/>
                    </a:ext>
                  </a:extLst>
                </a:gridCol>
                <a:gridCol w="2513777">
                  <a:extLst>
                    <a:ext uri="{9D8B030D-6E8A-4147-A177-3AD203B41FA5}">
                      <a16:colId xmlns:a16="http://schemas.microsoft.com/office/drawing/2014/main" val="4290910926"/>
                    </a:ext>
                  </a:extLst>
                </a:gridCol>
                <a:gridCol w="6003235">
                  <a:extLst>
                    <a:ext uri="{9D8B030D-6E8A-4147-A177-3AD203B41FA5}">
                      <a16:colId xmlns:a16="http://schemas.microsoft.com/office/drawing/2014/main" val="3848094942"/>
                    </a:ext>
                  </a:extLst>
                </a:gridCol>
                <a:gridCol w="1655808">
                  <a:extLst>
                    <a:ext uri="{9D8B030D-6E8A-4147-A177-3AD203B41FA5}">
                      <a16:colId xmlns:a16="http://schemas.microsoft.com/office/drawing/2014/main" val="554769566"/>
                    </a:ext>
                  </a:extLst>
                </a:gridCol>
              </a:tblGrid>
              <a:tr h="204998">
                <a:tc>
                  <a:txBody>
                    <a:bodyPr/>
                    <a:lstStyle/>
                    <a:p>
                      <a:pPr algn="ctr" fontAlgn="ctr"/>
                      <a:r>
                        <a:rPr lang="en-US" sz="1200" b="1" i="0" u="none" strike="noStrike" dirty="0">
                          <a:solidFill>
                            <a:srgbClr val="000000"/>
                          </a:solidFill>
                          <a:effectLst/>
                          <a:latin typeface="Arial Narrow" panose="020B0606020202030204" pitchFamily="34" charset="0"/>
                        </a:rPr>
                        <a:t>SECTOR</a:t>
                      </a:r>
                    </a:p>
                  </a:txBody>
                  <a:tcPr marL="9525" marR="9525" marT="9525" marB="0" anchor="ctr"/>
                </a:tc>
                <a:tc>
                  <a:txBody>
                    <a:bodyPr/>
                    <a:lstStyle/>
                    <a:p>
                      <a:pPr algn="ctr" fontAlgn="ctr"/>
                      <a:endParaRPr lang="en-US" sz="1200" b="1" i="0" u="none" strike="noStrike" dirty="0">
                        <a:solidFill>
                          <a:srgbClr val="000000"/>
                        </a:solidFill>
                        <a:effectLst/>
                        <a:latin typeface="Arial Narrow" panose="020B0606020202030204" pitchFamily="34" charset="0"/>
                      </a:endParaRPr>
                    </a:p>
                    <a:p>
                      <a:pPr algn="ctr" fontAlgn="ctr"/>
                      <a:r>
                        <a:rPr lang="en-US" sz="1200" b="1" i="0" u="none" strike="noStrike" dirty="0">
                          <a:solidFill>
                            <a:srgbClr val="000000"/>
                          </a:solidFill>
                          <a:effectLst/>
                          <a:latin typeface="Arial Narrow" panose="020B0606020202030204" pitchFamily="34" charset="0"/>
                        </a:rPr>
                        <a:t>AGENCY</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EXPLANATORY  NOTES </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AMOUNT</a:t>
                      </a:r>
                    </a:p>
                  </a:txBody>
                  <a:tcPr marL="9525" marR="9525" marT="9525" marB="0" anchor="ctr"/>
                </a:tc>
                <a:extLst>
                  <a:ext uri="{0D108BD9-81ED-4DB2-BD59-A6C34878D82A}">
                    <a16:rowId xmlns:a16="http://schemas.microsoft.com/office/drawing/2014/main" val="1431396258"/>
                  </a:ext>
                </a:extLst>
              </a:tr>
              <a:tr h="444724">
                <a:tc rowSpan="4">
                  <a:txBody>
                    <a:bodyPr/>
                    <a:lstStyle/>
                    <a:p>
                      <a:pPr algn="ctr" fontAlgn="ctr"/>
                      <a:r>
                        <a:rPr lang="en-US" sz="1200" b="1" i="0" u="none" strike="noStrike">
                          <a:solidFill>
                            <a:srgbClr val="000000"/>
                          </a:solidFill>
                          <a:effectLst/>
                          <a:latin typeface="Arial Narrow" panose="020B0606020202030204" pitchFamily="34" charset="0"/>
                        </a:rPr>
                        <a:t>HEALTH</a:t>
                      </a: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HOSPITAL MANAGEMENT BOARD</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Renovation and Expansion of General Hospitals, Community Hospital and </a:t>
                      </a:r>
                      <a:r>
                        <a:rPr lang="en-US" sz="1200" b="0" i="0" u="none" strike="noStrike" dirty="0" err="1">
                          <a:solidFill>
                            <a:srgbClr val="000000"/>
                          </a:solidFill>
                          <a:effectLst/>
                          <a:latin typeface="Arial Narrow" panose="020B0606020202030204" pitchFamily="34" charset="0"/>
                        </a:rPr>
                        <a:t>Dentre</a:t>
                      </a:r>
                      <a:r>
                        <a:rPr lang="en-US" sz="1200" b="0" i="0" u="none" strike="noStrike" dirty="0">
                          <a:solidFill>
                            <a:srgbClr val="000000"/>
                          </a:solidFill>
                          <a:effectLst/>
                          <a:latin typeface="Arial Narrow" panose="020B0606020202030204" pitchFamily="34" charset="0"/>
                        </a:rPr>
                        <a:t> Centres. And purchase of Laboratory/ Medical Equipment across the State.</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2,474,746,883.38 </a:t>
                      </a:r>
                    </a:p>
                  </a:txBody>
                  <a:tcPr marL="9525" marR="9525" marT="9525" marB="0" anchor="ctr"/>
                </a:tc>
                <a:extLst>
                  <a:ext uri="{0D108BD9-81ED-4DB2-BD59-A6C34878D82A}">
                    <a16:rowId xmlns:a16="http://schemas.microsoft.com/office/drawing/2014/main" val="3349255575"/>
                  </a:ext>
                </a:extLst>
              </a:tr>
              <a:tr h="444724">
                <a:tc vMerge="1">
                  <a:txBody>
                    <a:bodyPr/>
                    <a:lstStyle/>
                    <a:p>
                      <a:endParaRPr lang="en-US"/>
                    </a:p>
                  </a:txBody>
                  <a:tcPr/>
                </a:tc>
                <a:tc>
                  <a:txBody>
                    <a:bodyPr/>
                    <a:lstStyle/>
                    <a:p>
                      <a:pPr algn="l" fontAlgn="b"/>
                      <a:r>
                        <a:rPr lang="en-US" sz="1200" b="1" i="0" u="none" strike="noStrike" dirty="0">
                          <a:solidFill>
                            <a:srgbClr val="000000"/>
                          </a:solidFill>
                          <a:effectLst/>
                          <a:latin typeface="Arial Narrow" panose="020B0606020202030204" pitchFamily="34" charset="0"/>
                        </a:rPr>
                        <a:t>OLABISI ONABANJO UNIVERSITY TEACHING HOSPITAL</a:t>
                      </a:r>
                    </a:p>
                  </a:txBody>
                  <a:tcPr marL="9525" marR="9525" marT="9525" marB="0" anchor="b"/>
                </a:tc>
                <a:tc>
                  <a:txBody>
                    <a:bodyPr/>
                    <a:lstStyle/>
                    <a:p>
                      <a:pPr algn="l" fontAlgn="ctr"/>
                      <a:r>
                        <a:rPr lang="en-US" sz="1200" b="0" i="0" u="none" strike="noStrike" dirty="0">
                          <a:solidFill>
                            <a:srgbClr val="000000"/>
                          </a:solidFill>
                          <a:effectLst/>
                          <a:latin typeface="Arial Narrow" panose="020B0606020202030204" pitchFamily="34" charset="0"/>
                        </a:rPr>
                        <a:t>Constructions/Rehabilitation of Office Building and existing structures of Hospitals /School of Nursing and  provisions of Laboratory/Medical  Equipment in Sagamu.</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5,205,069,215.06 </a:t>
                      </a:r>
                    </a:p>
                  </a:txBody>
                  <a:tcPr marL="9525" marR="9525" marT="9525" marB="0" anchor="ctr"/>
                </a:tc>
                <a:extLst>
                  <a:ext uri="{0D108BD9-81ED-4DB2-BD59-A6C34878D82A}">
                    <a16:rowId xmlns:a16="http://schemas.microsoft.com/office/drawing/2014/main" val="3171104085"/>
                  </a:ext>
                </a:extLst>
              </a:tr>
              <a:tr h="444724">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HEALTH</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of Public Health Laboratory &amp; Emergency Operation Centre at Iyana Mortuary, Abeokuta</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1,561,676,694.22 </a:t>
                      </a:r>
                    </a:p>
                  </a:txBody>
                  <a:tcPr marL="9525" marR="9525" marT="9525" marB="0" anchor="ctr"/>
                </a:tc>
                <a:extLst>
                  <a:ext uri="{0D108BD9-81ED-4DB2-BD59-A6C34878D82A}">
                    <a16:rowId xmlns:a16="http://schemas.microsoft.com/office/drawing/2014/main" val="3807447957"/>
                  </a:ext>
                </a:extLst>
              </a:tr>
              <a:tr h="444724">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PRIMARY HEALTH CARE DEVELOPMENT BOARD</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Upgrading of 160 Primary Health Care Centres and procurement of Health/Medical Equipment and co. across the State.</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7,321,188,605.88 </a:t>
                      </a:r>
                    </a:p>
                  </a:txBody>
                  <a:tcPr marL="9525" marR="9525" marT="9525" marB="0" anchor="ctr"/>
                </a:tc>
                <a:extLst>
                  <a:ext uri="{0D108BD9-81ED-4DB2-BD59-A6C34878D82A}">
                    <a16:rowId xmlns:a16="http://schemas.microsoft.com/office/drawing/2014/main" val="3996332125"/>
                  </a:ext>
                </a:extLst>
              </a:tr>
              <a:tr h="594697">
                <a:tc rowSpan="7">
                  <a:txBody>
                    <a:bodyPr/>
                    <a:lstStyle/>
                    <a:p>
                      <a:pPr algn="ctr" fontAlgn="ctr"/>
                      <a:r>
                        <a:rPr lang="en-US" sz="1200" b="1" i="0" u="none" strike="noStrike" dirty="0">
                          <a:solidFill>
                            <a:srgbClr val="000000"/>
                          </a:solidFill>
                          <a:effectLst/>
                          <a:latin typeface="Arial Narrow" panose="020B0606020202030204" pitchFamily="34" charset="0"/>
                        </a:rPr>
                        <a:t>INFRASTRUCTURE</a:t>
                      </a:r>
                    </a:p>
                    <a:p>
                      <a:pPr algn="ctr" fontAlgn="ctr"/>
                      <a:endParaRPr lang="en-US" sz="1200" b="1" i="0" u="none" strike="noStrike" dirty="0">
                        <a:solidFill>
                          <a:srgbClr val="000000"/>
                        </a:solidFill>
                        <a:effectLst/>
                        <a:latin typeface="Arial Narrow" panose="020B0606020202030204" pitchFamily="34" charset="0"/>
                      </a:endParaRP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BUREAU OF ELECTRICAL ENGINEERING SERVICES </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Procurement and Installation of 150 units of 500KVA, 33/.415KV (Unit price of ₦6,200,000 and installation price of ₦4,100,000) and 60 units of 300KVA, 33/.415KV (unit price of ₦4,700,000 and installation price of ₦3,200,000) Power Distribution Transformers </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2,019,000,000.00 </a:t>
                      </a:r>
                    </a:p>
                  </a:txBody>
                  <a:tcPr marL="9525" marR="9525" marT="9525" marB="0" anchor="ctr"/>
                </a:tc>
                <a:extLst>
                  <a:ext uri="{0D108BD9-81ED-4DB2-BD59-A6C34878D82A}">
                    <a16:rowId xmlns:a16="http://schemas.microsoft.com/office/drawing/2014/main" val="4120893493"/>
                  </a:ext>
                </a:extLst>
              </a:tr>
              <a:tr h="444724">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BUREAU OF ELECTRICAL ENGINEERING SERVICES </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and Installation of 250 watts of complete fitting metal halide (250Nos) Streetlights in the three senatorial districts at the rate of ₦728,000 per each street light and Miscellaneous/logistics of N4,000,000 </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550,000,000.00 </a:t>
                      </a:r>
                    </a:p>
                  </a:txBody>
                  <a:tcPr marL="9525" marR="9525" marT="9525" marB="0" anchor="ctr"/>
                </a:tc>
                <a:extLst>
                  <a:ext uri="{0D108BD9-81ED-4DB2-BD59-A6C34878D82A}">
                    <a16:rowId xmlns:a16="http://schemas.microsoft.com/office/drawing/2014/main" val="2635636401"/>
                  </a:ext>
                </a:extLst>
              </a:tr>
              <a:tr h="444724">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BUREAU OF ELECTRICAL ENGINEERING SERVICES </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Payment of Power Consumption on IPP for Gas used and Gas Generated  @₦70,000,000.00 per Month</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840,000,000.00 </a:t>
                      </a:r>
                    </a:p>
                  </a:txBody>
                  <a:tcPr marL="9525" marR="9525" marT="9525" marB="0" anchor="ctr"/>
                </a:tc>
                <a:extLst>
                  <a:ext uri="{0D108BD9-81ED-4DB2-BD59-A6C34878D82A}">
                    <a16:rowId xmlns:a16="http://schemas.microsoft.com/office/drawing/2014/main" val="920587032"/>
                  </a:ext>
                </a:extLst>
              </a:tr>
              <a:tr h="444724">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 MINISTRY OF WORKS AND INFRASTRUCTURE</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Proposed Building for asphalt plants and soil testing laboratory acrross the State and Reconstruction of Argo-Cargo Airport and Roads across the State.</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85,122,499,972.80 </a:t>
                      </a:r>
                    </a:p>
                  </a:txBody>
                  <a:tcPr marL="9525" marR="9525" marT="9525" marB="0" anchor="ctr"/>
                </a:tc>
                <a:extLst>
                  <a:ext uri="{0D108BD9-81ED-4DB2-BD59-A6C34878D82A}">
                    <a16:rowId xmlns:a16="http://schemas.microsoft.com/office/drawing/2014/main" val="2666856315"/>
                  </a:ext>
                </a:extLst>
              </a:tr>
              <a:tr h="594697">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SPECIAL DUTIES &amp; INTER- GOVERNMENT AFFAIRS</a:t>
                      </a:r>
                    </a:p>
                  </a:txBody>
                  <a:tcPr marL="9525" marR="9525" marT="9525" marB="0"/>
                </a:tc>
                <a:tc>
                  <a:txBody>
                    <a:bodyPr/>
                    <a:lstStyle/>
                    <a:p>
                      <a:pPr algn="l" fontAlgn="t"/>
                      <a:r>
                        <a:rPr lang="en-US" sz="1200" b="0" i="0" u="none" strike="noStrike" dirty="0">
                          <a:solidFill>
                            <a:srgbClr val="000000"/>
                          </a:solidFill>
                          <a:effectLst/>
                          <a:latin typeface="Arial Narrow" panose="020B0606020202030204" pitchFamily="34" charset="0"/>
                        </a:rPr>
                        <a:t>Construction of </a:t>
                      </a:r>
                      <a:r>
                        <a:rPr lang="en-US" sz="1200" b="0" i="0" u="none" strike="noStrike" dirty="0" err="1">
                          <a:solidFill>
                            <a:srgbClr val="000000"/>
                          </a:solidFill>
                          <a:effectLst/>
                          <a:latin typeface="Arial Narrow" panose="020B0606020202030204" pitchFamily="34" charset="0"/>
                        </a:rPr>
                        <a:t>Utra</a:t>
                      </a:r>
                      <a:r>
                        <a:rPr lang="en-US" sz="1200" b="0" i="0" u="none" strike="noStrike" dirty="0">
                          <a:solidFill>
                            <a:srgbClr val="000000"/>
                          </a:solidFill>
                          <a:effectLst/>
                          <a:latin typeface="Arial Narrow" panose="020B0606020202030204" pitchFamily="34" charset="0"/>
                        </a:rPr>
                        <a:t>- Modern Fire Safety service station across the state (Inter - change, </a:t>
                      </a:r>
                      <a:r>
                        <a:rPr lang="en-US" sz="1200" b="0" i="0" u="none" strike="noStrike" dirty="0" err="1">
                          <a:solidFill>
                            <a:srgbClr val="000000"/>
                          </a:solidFill>
                          <a:effectLst/>
                          <a:latin typeface="Arial Narrow" panose="020B0606020202030204" pitchFamily="34" charset="0"/>
                        </a:rPr>
                        <a:t>Obantoko</a:t>
                      </a:r>
                      <a:r>
                        <a:rPr lang="en-US" sz="1200" b="0" i="0" u="none" strike="noStrike" dirty="0">
                          <a:solidFill>
                            <a:srgbClr val="000000"/>
                          </a:solidFill>
                          <a:effectLst/>
                          <a:latin typeface="Arial Narrow" panose="020B0606020202030204" pitchFamily="34" charset="0"/>
                        </a:rPr>
                        <a:t>, </a:t>
                      </a:r>
                      <a:r>
                        <a:rPr lang="en-US" sz="1200" b="0" i="0" u="none" strike="noStrike" dirty="0" err="1">
                          <a:solidFill>
                            <a:srgbClr val="000000"/>
                          </a:solidFill>
                          <a:effectLst/>
                          <a:latin typeface="Arial Narrow" panose="020B0606020202030204" pitchFamily="34" charset="0"/>
                        </a:rPr>
                        <a:t>Ijemo</a:t>
                      </a:r>
                      <a:r>
                        <a:rPr lang="en-US" sz="1200" b="0" i="0" u="none" strike="noStrike" dirty="0">
                          <a:solidFill>
                            <a:srgbClr val="000000"/>
                          </a:solidFill>
                          <a:effectLst/>
                          <a:latin typeface="Arial Narrow" panose="020B0606020202030204" pitchFamily="34" charset="0"/>
                        </a:rPr>
                        <a:t>, Abeokuta South LG, </a:t>
                      </a:r>
                      <a:r>
                        <a:rPr lang="en-US" sz="1200" b="0" i="0" u="none" strike="noStrike" dirty="0" err="1">
                          <a:solidFill>
                            <a:srgbClr val="000000"/>
                          </a:solidFill>
                          <a:effectLst/>
                          <a:latin typeface="Arial Narrow" panose="020B0606020202030204" pitchFamily="34" charset="0"/>
                        </a:rPr>
                        <a:t>Ikenne</a:t>
                      </a:r>
                      <a:r>
                        <a:rPr lang="en-US" sz="1200" b="0" i="0" u="none" strike="noStrike" dirty="0">
                          <a:solidFill>
                            <a:srgbClr val="000000"/>
                          </a:solidFill>
                          <a:effectLst/>
                          <a:latin typeface="Arial Narrow" panose="020B0606020202030204" pitchFamily="34" charset="0"/>
                        </a:rPr>
                        <a:t>/ </a:t>
                      </a:r>
                      <a:r>
                        <a:rPr lang="en-US" sz="1200" b="0" i="0" u="none" strike="noStrike" dirty="0" err="1">
                          <a:solidFill>
                            <a:srgbClr val="000000"/>
                          </a:solidFill>
                          <a:effectLst/>
                          <a:latin typeface="Arial Narrow" panose="020B0606020202030204" pitchFamily="34" charset="0"/>
                        </a:rPr>
                        <a:t>Odogbolu</a:t>
                      </a:r>
                      <a:r>
                        <a:rPr lang="en-US" sz="1200" b="0" i="0" u="none" strike="noStrike" dirty="0">
                          <a:solidFill>
                            <a:srgbClr val="000000"/>
                          </a:solidFill>
                          <a:effectLst/>
                          <a:latin typeface="Arial Narrow" panose="020B0606020202030204" pitchFamily="34" charset="0"/>
                        </a:rPr>
                        <a:t>, </a:t>
                      </a:r>
                      <a:r>
                        <a:rPr lang="en-US" sz="1200" b="0" i="0" u="none" strike="noStrike" dirty="0" err="1">
                          <a:solidFill>
                            <a:srgbClr val="000000"/>
                          </a:solidFill>
                          <a:effectLst/>
                          <a:latin typeface="Arial Narrow" panose="020B0606020202030204" pitchFamily="34" charset="0"/>
                        </a:rPr>
                        <a:t>Ipokia</a:t>
                      </a:r>
                      <a:r>
                        <a:rPr lang="en-US" sz="1200" b="0" i="0" u="none" strike="noStrike" dirty="0">
                          <a:solidFill>
                            <a:srgbClr val="000000"/>
                          </a:solidFill>
                          <a:effectLst/>
                          <a:latin typeface="Arial Narrow" panose="020B0606020202030204" pitchFamily="34" charset="0"/>
                        </a:rPr>
                        <a:t>, </a:t>
                      </a:r>
                      <a:r>
                        <a:rPr lang="en-US" sz="1200" b="0" i="0" u="none" strike="noStrike" dirty="0" err="1">
                          <a:solidFill>
                            <a:srgbClr val="000000"/>
                          </a:solidFill>
                          <a:effectLst/>
                          <a:latin typeface="Arial Narrow" panose="020B0606020202030204" pitchFamily="34" charset="0"/>
                        </a:rPr>
                        <a:t>Akute</a:t>
                      </a:r>
                      <a:r>
                        <a:rPr lang="en-US" sz="1200" b="0" i="0" u="none" strike="noStrike" dirty="0">
                          <a:solidFill>
                            <a:srgbClr val="000000"/>
                          </a:solidFill>
                          <a:effectLst/>
                          <a:latin typeface="Arial Narrow" panose="020B0606020202030204" pitchFamily="34" charset="0"/>
                        </a:rPr>
                        <a:t> – </a:t>
                      </a:r>
                      <a:r>
                        <a:rPr lang="en-US" sz="1200" b="0" i="0" u="none" strike="noStrike" dirty="0" err="1">
                          <a:solidFill>
                            <a:srgbClr val="000000"/>
                          </a:solidFill>
                          <a:effectLst/>
                          <a:latin typeface="Arial Narrow" panose="020B0606020202030204" pitchFamily="34" charset="0"/>
                        </a:rPr>
                        <a:t>Alagbole</a:t>
                      </a:r>
                      <a:r>
                        <a:rPr lang="en-US" sz="1200" b="0" i="0" u="none" strike="noStrike" dirty="0">
                          <a:solidFill>
                            <a:srgbClr val="000000"/>
                          </a:solidFill>
                          <a:effectLst/>
                          <a:latin typeface="Arial Narrow" panose="020B0606020202030204" pitchFamily="34" charset="0"/>
                        </a:rPr>
                        <a:t> Axis and </a:t>
                      </a:r>
                      <a:r>
                        <a:rPr lang="en-US" sz="1200" b="0" i="0" u="none" strike="noStrike" dirty="0" err="1">
                          <a:solidFill>
                            <a:srgbClr val="000000"/>
                          </a:solidFill>
                          <a:effectLst/>
                          <a:latin typeface="Arial Narrow" panose="020B0606020202030204" pitchFamily="34" charset="0"/>
                        </a:rPr>
                        <a:t>Ita</a:t>
                      </a:r>
                      <a:r>
                        <a:rPr lang="en-US" sz="1200" b="0" i="0" u="none" strike="noStrike" dirty="0">
                          <a:solidFill>
                            <a:srgbClr val="000000"/>
                          </a:solidFill>
                          <a:effectLst/>
                          <a:latin typeface="Arial Narrow" panose="020B0606020202030204" pitchFamily="34" charset="0"/>
                        </a:rPr>
                        <a:t> -</a:t>
                      </a:r>
                      <a:r>
                        <a:rPr lang="en-US" sz="1200" b="0" i="0" u="none" strike="noStrike" dirty="0" err="1">
                          <a:solidFill>
                            <a:srgbClr val="000000"/>
                          </a:solidFill>
                          <a:effectLst/>
                          <a:latin typeface="Arial Narrow" panose="020B0606020202030204" pitchFamily="34" charset="0"/>
                        </a:rPr>
                        <a:t>Oshin</a:t>
                      </a:r>
                      <a:r>
                        <a:rPr lang="en-US" sz="1200" b="0" i="0" u="none" strike="noStrike" dirty="0">
                          <a:solidFill>
                            <a:srgbClr val="000000"/>
                          </a:solidFill>
                          <a:effectLst/>
                          <a:latin typeface="Arial Narrow" panose="020B0606020202030204" pitchFamily="34" charset="0"/>
                        </a:rPr>
                        <a:t>/</a:t>
                      </a:r>
                      <a:r>
                        <a:rPr lang="en-US" sz="1200" b="0" i="0" u="none" strike="noStrike" dirty="0" err="1">
                          <a:solidFill>
                            <a:srgbClr val="000000"/>
                          </a:solidFill>
                          <a:effectLst/>
                          <a:latin typeface="Arial Narrow" panose="020B0606020202030204" pitchFamily="34" charset="0"/>
                        </a:rPr>
                        <a:t>Oke</a:t>
                      </a:r>
                      <a:r>
                        <a:rPr lang="en-US" sz="1200" b="0" i="0" u="none" strike="noStrike" dirty="0">
                          <a:solidFill>
                            <a:srgbClr val="000000"/>
                          </a:solidFill>
                          <a:effectLst/>
                          <a:latin typeface="Arial Narrow" panose="020B0606020202030204" pitchFamily="34" charset="0"/>
                        </a:rPr>
                        <a:t> - Ata Axis Abeokuta North L.G.  Renovation of Fire  Station, Construction / Rehabilitation of Open Market Stalls </a:t>
                      </a:r>
                    </a:p>
                  </a:txBody>
                  <a:tcPr marL="9525" marR="9525" marT="9525" marB="0"/>
                </a:tc>
                <a:tc>
                  <a:txBody>
                    <a:bodyPr/>
                    <a:lstStyle/>
                    <a:p>
                      <a:pPr algn="ctr" fontAlgn="ctr"/>
                      <a:r>
                        <a:rPr lang="en-US" sz="1200" b="1" i="0" u="none" strike="noStrike">
                          <a:solidFill>
                            <a:srgbClr val="000000"/>
                          </a:solidFill>
                          <a:effectLst/>
                          <a:latin typeface="Arial Narrow" panose="020B0606020202030204" pitchFamily="34" charset="0"/>
                        </a:rPr>
                        <a:t>                        3,463,789,000.00 </a:t>
                      </a:r>
                    </a:p>
                  </a:txBody>
                  <a:tcPr marL="9525" marR="9525" marT="9525" marB="0" anchor="ctr"/>
                </a:tc>
                <a:extLst>
                  <a:ext uri="{0D108BD9-81ED-4DB2-BD59-A6C34878D82A}">
                    <a16:rowId xmlns:a16="http://schemas.microsoft.com/office/drawing/2014/main" val="1981652498"/>
                  </a:ext>
                </a:extLst>
              </a:tr>
              <a:tr h="444724">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RURAL DEVELOPMENT</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of Solar powered Borehole across the State and purchase of Water Borehole Drilling Rig with Accessories. Construction of Engineered (Chemical Treated) Earth roads and Bridges across the State.</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2,408,072,860.20 </a:t>
                      </a:r>
                    </a:p>
                  </a:txBody>
                  <a:tcPr marL="9525" marR="9525" marT="9525" marB="0" anchor="ctr"/>
                </a:tc>
                <a:extLst>
                  <a:ext uri="{0D108BD9-81ED-4DB2-BD59-A6C34878D82A}">
                    <a16:rowId xmlns:a16="http://schemas.microsoft.com/office/drawing/2014/main" val="368062615"/>
                  </a:ext>
                </a:extLst>
              </a:tr>
              <a:tr h="399847">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RURAL ACCESS AND AGRICULTURAL MARKETING PROJECT (RAAMP)</a:t>
                      </a:r>
                    </a:p>
                  </a:txBody>
                  <a:tcPr marL="9525" marR="9525" marT="9525" marB="0"/>
                </a:tc>
                <a:tc>
                  <a:txBody>
                    <a:bodyPr/>
                    <a:lstStyle/>
                    <a:p>
                      <a:pPr algn="l" fontAlgn="t"/>
                      <a:r>
                        <a:rPr lang="en-US" sz="1200" b="0" i="0" u="none" strike="noStrike" dirty="0">
                          <a:solidFill>
                            <a:srgbClr val="000000"/>
                          </a:solidFill>
                          <a:effectLst/>
                          <a:latin typeface="Arial Narrow" panose="020B0606020202030204" pitchFamily="34" charset="0"/>
                        </a:rPr>
                        <a:t>Physical Improvement of </a:t>
                      </a:r>
                      <a:r>
                        <a:rPr lang="en-US" sz="1200" b="0" i="0" u="none" strike="noStrike" dirty="0" err="1">
                          <a:solidFill>
                            <a:srgbClr val="000000"/>
                          </a:solidFill>
                          <a:effectLst/>
                          <a:latin typeface="Arial Narrow" panose="020B0606020202030204" pitchFamily="34" charset="0"/>
                        </a:rPr>
                        <a:t>Agro</a:t>
                      </a:r>
                      <a:r>
                        <a:rPr lang="en-US" sz="1200" b="0" i="0" u="none" strike="noStrike" dirty="0">
                          <a:solidFill>
                            <a:srgbClr val="000000"/>
                          </a:solidFill>
                          <a:effectLst/>
                          <a:latin typeface="Arial Narrow" panose="020B0606020202030204" pitchFamily="34" charset="0"/>
                        </a:rPr>
                        <a:t>-Logistics Centre (markets with modern </a:t>
                      </a:r>
                      <a:r>
                        <a:rPr lang="en-US" sz="1200" b="0" i="0" u="none" strike="noStrike" dirty="0" err="1">
                          <a:solidFill>
                            <a:srgbClr val="000000"/>
                          </a:solidFill>
                          <a:effectLst/>
                          <a:latin typeface="Arial Narrow" panose="020B0606020202030204" pitchFamily="34" charset="0"/>
                        </a:rPr>
                        <a:t>agro</a:t>
                      </a:r>
                      <a:r>
                        <a:rPr lang="en-US" sz="1200" b="0" i="0" u="none" strike="noStrike" dirty="0">
                          <a:solidFill>
                            <a:srgbClr val="000000"/>
                          </a:solidFill>
                          <a:effectLst/>
                          <a:latin typeface="Arial Narrow" panose="020B0606020202030204" pitchFamily="34" charset="0"/>
                        </a:rPr>
                        <a:t> logistics facilities) .Upgrading /Spot improvement of Rural roads. Construction of Rivers Crossing Bridges and Culverts.</a:t>
                      </a:r>
                    </a:p>
                  </a:txBody>
                  <a:tcPr marL="9525" marR="9525" marT="9525" marB="0"/>
                </a:tc>
                <a:tc>
                  <a:txBody>
                    <a:bodyPr/>
                    <a:lstStyle/>
                    <a:p>
                      <a:pPr algn="ctr" fontAlgn="ctr"/>
                      <a:r>
                        <a:rPr lang="en-US" sz="1200" b="1" i="0" u="none" strike="noStrike" dirty="0">
                          <a:solidFill>
                            <a:srgbClr val="000000"/>
                          </a:solidFill>
                          <a:effectLst/>
                          <a:latin typeface="Arial Narrow" panose="020B0606020202030204" pitchFamily="34" charset="0"/>
                        </a:rPr>
                        <a:t>                        6,208,024,395.07 </a:t>
                      </a:r>
                    </a:p>
                  </a:txBody>
                  <a:tcPr marL="9525" marR="9525" marT="9525" marB="0" anchor="ctr"/>
                </a:tc>
                <a:extLst>
                  <a:ext uri="{0D108BD9-81ED-4DB2-BD59-A6C34878D82A}">
                    <a16:rowId xmlns:a16="http://schemas.microsoft.com/office/drawing/2014/main" val="4292635525"/>
                  </a:ext>
                </a:extLst>
              </a:tr>
            </a:tbl>
          </a:graphicData>
        </a:graphic>
      </p:graphicFrame>
      <p:pic>
        <p:nvPicPr>
          <p:cNvPr id="10" name="Picture 9">
            <a:extLst>
              <a:ext uri="{FF2B5EF4-FFF2-40B4-BE49-F238E27FC236}">
                <a16:creationId xmlns:a16="http://schemas.microsoft.com/office/drawing/2014/main" id="{D3D3ADAD-10E6-C0E9-A3BF-A5C085560D04}"/>
              </a:ext>
            </a:extLst>
          </p:cNvPr>
          <p:cNvPicPr>
            <a:picLocks noChangeAspect="1"/>
          </p:cNvPicPr>
          <p:nvPr/>
        </p:nvPicPr>
        <p:blipFill>
          <a:blip r:embed="rId2"/>
          <a:stretch>
            <a:fillRect/>
          </a:stretch>
        </p:blipFill>
        <p:spPr>
          <a:xfrm>
            <a:off x="9638059" y="-3073"/>
            <a:ext cx="2143125" cy="776030"/>
          </a:xfrm>
          <a:prstGeom prst="rect">
            <a:avLst/>
          </a:prstGeom>
        </p:spPr>
      </p:pic>
      <p:sp>
        <p:nvSpPr>
          <p:cNvPr id="12" name="TextBox 11">
            <a:extLst>
              <a:ext uri="{FF2B5EF4-FFF2-40B4-BE49-F238E27FC236}">
                <a16:creationId xmlns:a16="http://schemas.microsoft.com/office/drawing/2014/main" id="{853B2BCE-BE05-0FB4-A53A-768822C946F7}"/>
              </a:ext>
            </a:extLst>
          </p:cNvPr>
          <p:cNvSpPr txBox="1"/>
          <p:nvPr/>
        </p:nvSpPr>
        <p:spPr>
          <a:xfrm>
            <a:off x="9638059" y="713446"/>
            <a:ext cx="2739061" cy="754053"/>
          </a:xfrm>
          <a:prstGeom prst="rect">
            <a:avLst/>
          </a:prstGeom>
          <a:noFill/>
        </p:spPr>
        <p:txBody>
          <a:bodyPr wrap="square" rtlCol="0">
            <a:spAutoFit/>
          </a:bodyPr>
          <a:lstStyle/>
          <a:p>
            <a:r>
              <a:rPr lang="en-US" sz="1600" b="1" i="1" dirty="0">
                <a:latin typeface="Agency FB" panose="020B0503020202020204" pitchFamily="34" charset="0"/>
              </a:rPr>
              <a:t>BUDGET</a:t>
            </a:r>
            <a:r>
              <a:rPr lang="en-US" sz="1600" b="1" dirty="0">
                <a:latin typeface="Agency FB" panose="020B0503020202020204" pitchFamily="34" charset="0"/>
              </a:rPr>
              <a:t>  OF CONTINUED DEVELOPMENT AND PROSPERITY</a:t>
            </a:r>
          </a:p>
          <a:p>
            <a:endParaRPr lang="en-US" sz="1100" b="1" dirty="0"/>
          </a:p>
        </p:txBody>
      </p:sp>
      <p:sp>
        <p:nvSpPr>
          <p:cNvPr id="2" name="Slide Number Placeholder 1">
            <a:extLst>
              <a:ext uri="{FF2B5EF4-FFF2-40B4-BE49-F238E27FC236}">
                <a16:creationId xmlns:a16="http://schemas.microsoft.com/office/drawing/2014/main" id="{6D237CD3-4DCB-1893-703A-0BA9BE40ACE2}"/>
              </a:ext>
            </a:extLst>
          </p:cNvPr>
          <p:cNvSpPr>
            <a:spLocks noGrp="1"/>
          </p:cNvSpPr>
          <p:nvPr>
            <p:ph type="sldNum" sz="quarter" idx="12"/>
          </p:nvPr>
        </p:nvSpPr>
        <p:spPr>
          <a:xfrm>
            <a:off x="9468886" y="6467014"/>
            <a:ext cx="2481470" cy="365125"/>
          </a:xfrm>
        </p:spPr>
        <p:txBody>
          <a:bodyPr/>
          <a:lstStyle/>
          <a:p>
            <a:fld id="{4FAB73BC-B049-4115-A692-8D63A059BFB8}" type="slidenum">
              <a:rPr lang="en-US" smtClean="0"/>
              <a:t>20</a:t>
            </a:fld>
            <a:endParaRPr lang="en-US" dirty="0"/>
          </a:p>
        </p:txBody>
      </p:sp>
    </p:spTree>
    <p:extLst>
      <p:ext uri="{BB962C8B-B14F-4D97-AF65-F5344CB8AC3E}">
        <p14:creationId xmlns:p14="http://schemas.microsoft.com/office/powerpoint/2010/main" val="1430308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0E05BA87-5A02-48D8-9DA2-65EC078D2452}"/>
              </a:ext>
            </a:extLst>
          </p:cNvPr>
          <p:cNvSpPr/>
          <p:nvPr/>
        </p:nvSpPr>
        <p:spPr>
          <a:xfrm>
            <a:off x="0" y="259540"/>
            <a:ext cx="9174644" cy="677609"/>
          </a:xfrm>
          <a:prstGeom prst="roundRect">
            <a:avLst>
              <a:gd name="adj" fmla="val 0"/>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363538"/>
            <a:r>
              <a:rPr lang="en-US" sz="2400" b="1" dirty="0">
                <a:solidFill>
                  <a:schemeClr val="bg1"/>
                </a:solidFill>
              </a:rPr>
              <a:t>Y2022 KEY CAPITAL PROJECTS-II</a:t>
            </a:r>
          </a:p>
        </p:txBody>
      </p:sp>
      <p:graphicFrame>
        <p:nvGraphicFramePr>
          <p:cNvPr id="3" name="Table 3">
            <a:extLst>
              <a:ext uri="{FF2B5EF4-FFF2-40B4-BE49-F238E27FC236}">
                <a16:creationId xmlns:a16="http://schemas.microsoft.com/office/drawing/2014/main" id="{D2FC9135-F745-E5BC-2D22-AF899ABEDB28}"/>
              </a:ext>
            </a:extLst>
          </p:cNvPr>
          <p:cNvGraphicFramePr>
            <a:graphicFrameLocks noGrp="1"/>
          </p:cNvGraphicFramePr>
          <p:nvPr>
            <p:extLst>
              <p:ext uri="{D42A27DB-BD31-4B8C-83A1-F6EECF244321}">
                <p14:modId xmlns:p14="http://schemas.microsoft.com/office/powerpoint/2010/main" val="684278640"/>
              </p:ext>
            </p:extLst>
          </p:nvPr>
        </p:nvGraphicFramePr>
        <p:xfrm>
          <a:off x="116113" y="1010953"/>
          <a:ext cx="11669485" cy="5878537"/>
        </p:xfrm>
        <a:graphic>
          <a:graphicData uri="http://schemas.openxmlformats.org/drawingml/2006/table">
            <a:tbl>
              <a:tblPr firstRow="1" bandRow="1">
                <a:tableStyleId>{5C22544A-7EE6-4342-B048-85BDC9FD1C3A}</a:tableStyleId>
              </a:tblPr>
              <a:tblGrid>
                <a:gridCol w="1027431">
                  <a:extLst>
                    <a:ext uri="{9D8B030D-6E8A-4147-A177-3AD203B41FA5}">
                      <a16:colId xmlns:a16="http://schemas.microsoft.com/office/drawing/2014/main" val="3183147875"/>
                    </a:ext>
                  </a:extLst>
                </a:gridCol>
                <a:gridCol w="2515920">
                  <a:extLst>
                    <a:ext uri="{9D8B030D-6E8A-4147-A177-3AD203B41FA5}">
                      <a16:colId xmlns:a16="http://schemas.microsoft.com/office/drawing/2014/main" val="1265018919"/>
                    </a:ext>
                  </a:extLst>
                </a:gridCol>
                <a:gridCol w="6795878">
                  <a:extLst>
                    <a:ext uri="{9D8B030D-6E8A-4147-A177-3AD203B41FA5}">
                      <a16:colId xmlns:a16="http://schemas.microsoft.com/office/drawing/2014/main" val="78801018"/>
                    </a:ext>
                  </a:extLst>
                </a:gridCol>
                <a:gridCol w="1330256">
                  <a:extLst>
                    <a:ext uri="{9D8B030D-6E8A-4147-A177-3AD203B41FA5}">
                      <a16:colId xmlns:a16="http://schemas.microsoft.com/office/drawing/2014/main" val="882890959"/>
                    </a:ext>
                  </a:extLst>
                </a:gridCol>
              </a:tblGrid>
              <a:tr h="257791">
                <a:tc>
                  <a:txBody>
                    <a:bodyPr/>
                    <a:lstStyle/>
                    <a:p>
                      <a:pPr algn="ctr" fontAlgn="ctr"/>
                      <a:r>
                        <a:rPr lang="en-US" sz="1200" b="1" i="0" u="none" strike="noStrike" dirty="0">
                          <a:solidFill>
                            <a:srgbClr val="000000"/>
                          </a:solidFill>
                          <a:effectLst/>
                          <a:latin typeface="Arial Narrow" panose="020B0606020202030204" pitchFamily="34" charset="0"/>
                        </a:rPr>
                        <a:t>SECTOR</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AGENCY</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EXPLANATORY  NOTES </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AMOUNT</a:t>
                      </a:r>
                    </a:p>
                  </a:txBody>
                  <a:tcPr marL="9525" marR="9525" marT="9525" marB="0" anchor="ctr"/>
                </a:tc>
                <a:extLst>
                  <a:ext uri="{0D108BD9-81ED-4DB2-BD59-A6C34878D82A}">
                    <a16:rowId xmlns:a16="http://schemas.microsoft.com/office/drawing/2014/main" val="337684137"/>
                  </a:ext>
                </a:extLst>
              </a:tr>
              <a:tr h="0">
                <a:tc rowSpan="7">
                  <a:txBody>
                    <a:bodyPr/>
                    <a:lstStyle/>
                    <a:p>
                      <a:pPr algn="ctr" fontAlgn="ctr"/>
                      <a:r>
                        <a:rPr lang="en-US" sz="1200" b="1" i="0" u="none" strike="noStrike" dirty="0">
                          <a:solidFill>
                            <a:srgbClr val="000000"/>
                          </a:solidFill>
                          <a:effectLst/>
                          <a:latin typeface="Arial Narrow" panose="020B0606020202030204" pitchFamily="34" charset="0"/>
                        </a:rPr>
                        <a:t>HOUSING AND COMMUNITY DEVELOPMENT</a:t>
                      </a: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 MINISTRY OF ENVIRONMENT</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Remediation/Rehabilitation of environmentally degraded areas of the State by flood and erosion</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901,406,334.07 </a:t>
                      </a:r>
                    </a:p>
                  </a:txBody>
                  <a:tcPr marL="9525" marR="9525" marT="9525" marB="0" anchor="ctr"/>
                </a:tc>
                <a:extLst>
                  <a:ext uri="{0D108BD9-81ED-4DB2-BD59-A6C34878D82A}">
                    <a16:rowId xmlns:a16="http://schemas.microsoft.com/office/drawing/2014/main" val="2268946839"/>
                  </a:ext>
                </a:extLst>
              </a:tr>
              <a:tr h="545461">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OGUN STATE HOUSING CORPORATION</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Construction of  25 blocks of  50units  summary for one and two bedroom detached bungalow carcass option/13block of 26units 2bedroom bungalow at king Courts kemta phase 111/4bedroom terrace duplex block of flat at Ota. Construction of drainage and provision ofElectricity network across the Estate</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1,824,023,182.81 </a:t>
                      </a:r>
                    </a:p>
                  </a:txBody>
                  <a:tcPr marL="9525" marR="9525" marT="9525" marB="0" anchor="ctr"/>
                </a:tc>
                <a:extLst>
                  <a:ext uri="{0D108BD9-81ED-4DB2-BD59-A6C34878D82A}">
                    <a16:rowId xmlns:a16="http://schemas.microsoft.com/office/drawing/2014/main" val="3589030468"/>
                  </a:ext>
                </a:extLst>
              </a:tr>
              <a:tr h="366743">
                <a:tc vMerge="1">
                  <a:txBody>
                    <a:bodyPr/>
                    <a:lstStyle/>
                    <a:p>
                      <a:endParaRPr lang="en-US"/>
                    </a:p>
                  </a:txBody>
                  <a:tcPr/>
                </a:tc>
                <a:tc>
                  <a:txBody>
                    <a:bodyPr/>
                    <a:lstStyle/>
                    <a:p>
                      <a:pPr algn="l" fontAlgn="b"/>
                      <a:r>
                        <a:rPr lang="en-US" sz="1100" b="1" i="0" u="none" strike="noStrike" dirty="0">
                          <a:solidFill>
                            <a:srgbClr val="000000"/>
                          </a:solidFill>
                          <a:effectLst/>
                          <a:latin typeface="Calibri" panose="020F0502020204030204" pitchFamily="34" charset="0"/>
                        </a:rPr>
                        <a:t>OGUN STATE PROPERTY &amp; INVESTMENT CORPORATION (OPIC</a:t>
                      </a:r>
                      <a:r>
                        <a:rPr lang="en-US" sz="1100" b="0" i="0" u="none" strike="noStrike" dirty="0">
                          <a:solidFill>
                            <a:srgbClr val="000000"/>
                          </a:solidFill>
                          <a:effectLst/>
                          <a:latin typeface="Calibri" panose="020F0502020204030204" pitchFamily="34" charset="0"/>
                        </a:rPr>
                        <a:t>)</a:t>
                      </a:r>
                    </a:p>
                  </a:txBody>
                  <a:tcPr marL="9525" marR="9525" marT="9525" marB="0" anchor="b"/>
                </a:tc>
                <a:tc>
                  <a:txBody>
                    <a:bodyPr/>
                    <a:lstStyle/>
                    <a:p>
                      <a:pPr algn="l" fontAlgn="ctr"/>
                      <a:r>
                        <a:rPr lang="en-US" sz="1200" b="0" i="0" u="none" strike="noStrike">
                          <a:solidFill>
                            <a:srgbClr val="000000"/>
                          </a:solidFill>
                          <a:effectLst/>
                          <a:latin typeface="Arial Narrow" panose="020B0606020202030204" pitchFamily="34" charset="0"/>
                        </a:rPr>
                        <a:t>Rehabilitation of OPIC DIYA House HQ/Completion of two bedroom flat at Kings Court including provision Electricity and boerehohloe and water facilities.</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2,841,486,811.43 </a:t>
                      </a:r>
                    </a:p>
                  </a:txBody>
                  <a:tcPr marL="9525" marR="9525" marT="9525" marB="0" anchor="ctr"/>
                </a:tc>
                <a:extLst>
                  <a:ext uri="{0D108BD9-81ED-4DB2-BD59-A6C34878D82A}">
                    <a16:rowId xmlns:a16="http://schemas.microsoft.com/office/drawing/2014/main" val="282930839"/>
                  </a:ext>
                </a:extLst>
              </a:tr>
              <a:tr h="366743">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HOUSING</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Rehabilitation /Repairs of public Buildings across the State, connecton of water pipe to each apartment and electrification. </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1,811,169,406.56 </a:t>
                      </a:r>
                    </a:p>
                  </a:txBody>
                  <a:tcPr marL="9525" marR="9525" marT="9525" marB="0" anchor="ctr"/>
                </a:tc>
                <a:extLst>
                  <a:ext uri="{0D108BD9-81ED-4DB2-BD59-A6C34878D82A}">
                    <a16:rowId xmlns:a16="http://schemas.microsoft.com/office/drawing/2014/main" val="381293417"/>
                  </a:ext>
                </a:extLst>
              </a:tr>
              <a:tr h="366743">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OGUN STATE HOUSING PROJECT</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Rehabilitation/ Repairs of all state own public buildings state-wide and development of new low-cost residential estate statewide </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3,125,407,337.07 </a:t>
                      </a:r>
                    </a:p>
                  </a:txBody>
                  <a:tcPr marL="9525" marR="9525" marT="9525" marB="0" anchor="ctr"/>
                </a:tc>
                <a:extLst>
                  <a:ext uri="{0D108BD9-81ED-4DB2-BD59-A6C34878D82A}">
                    <a16:rowId xmlns:a16="http://schemas.microsoft.com/office/drawing/2014/main" val="2005984708"/>
                  </a:ext>
                </a:extLst>
              </a:tr>
              <a:tr h="366743">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OGUN STATE WATER CORPORATION</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of Water distribution network and complete rehabilitation of </a:t>
                      </a:r>
                      <a:r>
                        <a:rPr lang="en-US" sz="1200" b="0" i="0" u="none" strike="noStrike" dirty="0" err="1">
                          <a:solidFill>
                            <a:srgbClr val="000000"/>
                          </a:solidFill>
                          <a:effectLst/>
                          <a:latin typeface="Arial Narrow" panose="020B0606020202030204" pitchFamily="34" charset="0"/>
                        </a:rPr>
                        <a:t>Ogere</a:t>
                      </a:r>
                      <a:r>
                        <a:rPr lang="en-US" sz="1200" b="0" i="0" u="none" strike="noStrike" dirty="0">
                          <a:solidFill>
                            <a:srgbClr val="000000"/>
                          </a:solidFill>
                          <a:effectLst/>
                          <a:latin typeface="Arial Narrow" panose="020B0606020202030204" pitchFamily="34" charset="0"/>
                        </a:rPr>
                        <a:t> Water Treatment Plant.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1,408,843,549.60 </a:t>
                      </a:r>
                    </a:p>
                  </a:txBody>
                  <a:tcPr marL="9525" marR="9525" marT="9525" marB="0" anchor="ctr"/>
                </a:tc>
                <a:extLst>
                  <a:ext uri="{0D108BD9-81ED-4DB2-BD59-A6C34878D82A}">
                    <a16:rowId xmlns:a16="http://schemas.microsoft.com/office/drawing/2014/main" val="11606375"/>
                  </a:ext>
                </a:extLst>
              </a:tr>
              <a:tr h="366743">
                <a:tc vMerge="1">
                  <a:txBody>
                    <a:bodyPr/>
                    <a:lstStyle/>
                    <a:p>
                      <a:endParaRPr lang="en-US"/>
                    </a:p>
                  </a:txBody>
                  <a:tcPr/>
                </a:tc>
                <a:tc>
                  <a:txBody>
                    <a:bodyPr/>
                    <a:lstStyle/>
                    <a:p>
                      <a:pPr algn="l" fontAlgn="ctr"/>
                      <a:r>
                        <a:rPr lang="en-US" sz="1000" b="1" i="0" u="none" strike="noStrike" dirty="0">
                          <a:solidFill>
                            <a:srgbClr val="000000"/>
                          </a:solidFill>
                          <a:effectLst/>
                          <a:latin typeface="Comic Sans MS" panose="030F0702030302020204" pitchFamily="66" charset="0"/>
                        </a:rPr>
                        <a:t>NIGERIA EROSION AND  WATERSHED MANAGEMENT PROJECT (NEWMAP)</a:t>
                      </a:r>
                    </a:p>
                  </a:txBody>
                  <a:tcPr marL="9525" marR="9525" marT="9525" marB="0" anchor="ctr"/>
                </a:tc>
                <a:tc>
                  <a:txBody>
                    <a:bodyPr/>
                    <a:lstStyle/>
                    <a:p>
                      <a:pPr algn="l" fontAlgn="ctr"/>
                      <a:r>
                        <a:rPr lang="en-US" sz="1200" b="0" i="0" u="none" strike="noStrike" dirty="0">
                          <a:solidFill>
                            <a:srgbClr val="000000"/>
                          </a:solidFill>
                          <a:effectLst/>
                          <a:latin typeface="Arial Narrow" panose="020B0606020202030204" pitchFamily="34" charset="0"/>
                        </a:rPr>
                        <a:t>Installation of 30KVA Solar Power Plant/Desilting and clearing of waterways in  3 Senatorial Districts</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986,998,447.75 </a:t>
                      </a:r>
                    </a:p>
                  </a:txBody>
                  <a:tcPr marL="9525" marR="9525" marT="9525" marB="0" anchor="ctr"/>
                </a:tc>
                <a:extLst>
                  <a:ext uri="{0D108BD9-81ED-4DB2-BD59-A6C34878D82A}">
                    <a16:rowId xmlns:a16="http://schemas.microsoft.com/office/drawing/2014/main" val="1229184211"/>
                  </a:ext>
                </a:extLst>
              </a:tr>
              <a:tr h="724178">
                <a:tc rowSpan="4">
                  <a:txBody>
                    <a:bodyPr/>
                    <a:lstStyle/>
                    <a:p>
                      <a:pPr algn="ctr" fontAlgn="ctr"/>
                      <a:r>
                        <a:rPr lang="en-US" sz="1200" b="1" i="0" u="none" strike="noStrike" dirty="0">
                          <a:solidFill>
                            <a:srgbClr val="000000"/>
                          </a:solidFill>
                          <a:effectLst/>
                          <a:latin typeface="Arial Narrow" panose="020B0606020202030204" pitchFamily="34" charset="0"/>
                        </a:rPr>
                        <a:t>EDUCATION</a:t>
                      </a: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MOSHOOD ABIOLA POLYTECHNIC, ABEOKUTA</a:t>
                      </a:r>
                    </a:p>
                    <a:p>
                      <a:pPr algn="l" fontAlgn="t"/>
                      <a:endParaRPr lang="en-US" sz="1200" b="1" i="0" u="none" strike="noStrike" dirty="0">
                        <a:solidFill>
                          <a:srgbClr val="000000"/>
                        </a:solidFill>
                        <a:effectLst/>
                        <a:latin typeface="Arial Narrow" panose="020B0606020202030204" pitchFamily="34" charset="0"/>
                      </a:endParaRPr>
                    </a:p>
                  </a:txBody>
                  <a:tcPr marL="9525" marR="9525" marT="9525" marB="0"/>
                </a:tc>
                <a:tc>
                  <a:txBody>
                    <a:bodyPr/>
                    <a:lstStyle/>
                    <a:p>
                      <a:pPr algn="l" fontAlgn="t"/>
                      <a:r>
                        <a:rPr lang="en-US" sz="1200" b="0" i="0" u="none" strike="noStrike">
                          <a:solidFill>
                            <a:srgbClr val="000000"/>
                          </a:solidFill>
                          <a:effectLst/>
                          <a:latin typeface="Arial Narrow" panose="020B0606020202030204" pitchFamily="34" charset="0"/>
                        </a:rPr>
                        <a:t>Construction of Production Yard for SENG/SENV, Construction/ Roofing work  of Center for Agriculture, Renovation of  old Tech Lecture Hall, Renovation of old Mass-Communication Department, Mechanic workshop, SLT Department, existing Accounting building and Premimetre Fencing Adigbe- Ogun river axis(BlocK, Sand, Cementetc). Costruction of 500 seaters E-Library and cmpletion of roofing 1000 seaters large lecture theater</a:t>
                      </a:r>
                    </a:p>
                  </a:txBody>
                  <a:tcPr marL="9525" marR="9525" marT="9525" marB="0"/>
                </a:tc>
                <a:tc>
                  <a:txBody>
                    <a:bodyPr/>
                    <a:lstStyle/>
                    <a:p>
                      <a:pPr algn="ctr" fontAlgn="ctr"/>
                      <a:r>
                        <a:rPr lang="en-US" sz="1200" b="1" i="0" u="none" strike="noStrike">
                          <a:solidFill>
                            <a:srgbClr val="000000"/>
                          </a:solidFill>
                          <a:effectLst/>
                          <a:latin typeface="Arial Narrow" panose="020B0606020202030204" pitchFamily="34" charset="0"/>
                        </a:rPr>
                        <a:t>                           699,396,570.03 </a:t>
                      </a:r>
                    </a:p>
                  </a:txBody>
                  <a:tcPr marL="9525" marR="9525" marT="9525" marB="0" anchor="ctr"/>
                </a:tc>
                <a:extLst>
                  <a:ext uri="{0D108BD9-81ED-4DB2-BD59-A6C34878D82A}">
                    <a16:rowId xmlns:a16="http://schemas.microsoft.com/office/drawing/2014/main" val="2517354604"/>
                  </a:ext>
                </a:extLst>
              </a:tr>
              <a:tr h="366743">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ABRAHAM ADESANYA POLYTHECHNIC</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Procure acres of Lands, Networking SVCHRBATTERY,Panasonic intercom and FUIST SV SCANSNAP</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4,124,500,000.00 </a:t>
                      </a:r>
                    </a:p>
                  </a:txBody>
                  <a:tcPr marL="9525" marR="9525" marT="9525" marB="0" anchor="ctr"/>
                </a:tc>
                <a:extLst>
                  <a:ext uri="{0D108BD9-81ED-4DB2-BD59-A6C34878D82A}">
                    <a16:rowId xmlns:a16="http://schemas.microsoft.com/office/drawing/2014/main" val="3268256970"/>
                  </a:ext>
                </a:extLst>
              </a:tr>
              <a:tr h="545461">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TAI-SOLARIN UNIVERSITY OF EDUCATION.</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Construction of UHC Building Extension, Academic Building II, Post Graduate Building, College of Vocational &amp; Technical Education, College of Science and Technology Laboratory, Home Economic Laboratory( Heating &amp; Cooling, Completing Interior, Installation) and Rehabilitation/ Repairs</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894,978,661.84 </a:t>
                      </a:r>
                    </a:p>
                  </a:txBody>
                  <a:tcPr marL="9525" marR="9525" marT="9525" marB="0" anchor="ctr"/>
                </a:tc>
                <a:extLst>
                  <a:ext uri="{0D108BD9-81ED-4DB2-BD59-A6C34878D82A}">
                    <a16:rowId xmlns:a16="http://schemas.microsoft.com/office/drawing/2014/main" val="681520616"/>
                  </a:ext>
                </a:extLst>
              </a:tr>
              <a:tr h="366743">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EDUCATION, SCIENCE &amp; TECHNOLOGY.</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Construction/Provision of Public Schools across the State and rehabilitation of Public Schools across the State </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2,505,775,447.74 </a:t>
                      </a:r>
                    </a:p>
                  </a:txBody>
                  <a:tcPr marL="9525" marR="9525" marT="9525" marB="0" anchor="ctr"/>
                </a:tc>
                <a:extLst>
                  <a:ext uri="{0D108BD9-81ED-4DB2-BD59-A6C34878D82A}">
                    <a16:rowId xmlns:a16="http://schemas.microsoft.com/office/drawing/2014/main" val="2600843744"/>
                  </a:ext>
                </a:extLst>
              </a:tr>
              <a:tr h="669651">
                <a:tc>
                  <a:txBody>
                    <a:bodyPr/>
                    <a:lstStyle/>
                    <a:p>
                      <a:endParaRPr lang="en-US" dirty="0"/>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Arial Narrow" panose="020B0606020202030204" pitchFamily="34" charset="0"/>
                        </a:rPr>
                        <a:t>OGSTEP- (MINISTRY OF EDUCATION, SCIENCE &amp; TECHNOLOGY.)</a:t>
                      </a:r>
                    </a:p>
                    <a:p>
                      <a:pPr algn="l" fontAlgn="t"/>
                      <a:endParaRPr lang="en-US" sz="1200" b="1" i="0" u="none" strike="noStrike" dirty="0">
                        <a:solidFill>
                          <a:srgbClr val="000000"/>
                        </a:solidFill>
                        <a:effectLst/>
                        <a:latin typeface="Arial Narrow" panose="020B0606020202030204" pitchFamily="34" charset="0"/>
                      </a:endParaRP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Smart Laboratory Equipments installation and commissioning  set up in 10 Secondary Schools in Ogun State. Interactive white board suites (50 sets) for 50Secondary Schools, interactive mobile devices (smart phones and tablets) for 427 Teachers and Education Management information system hardware/Infrdastrure for education sector in Ogun State.</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661,891,562.98 </a:t>
                      </a:r>
                    </a:p>
                  </a:txBody>
                  <a:tcPr marL="9525" marR="9525" marT="9525" marB="0" anchor="ctr"/>
                </a:tc>
                <a:extLst>
                  <a:ext uri="{0D108BD9-81ED-4DB2-BD59-A6C34878D82A}">
                    <a16:rowId xmlns:a16="http://schemas.microsoft.com/office/drawing/2014/main" val="2574586406"/>
                  </a:ext>
                </a:extLst>
              </a:tr>
            </a:tbl>
          </a:graphicData>
        </a:graphic>
      </p:graphicFrame>
      <p:pic>
        <p:nvPicPr>
          <p:cNvPr id="4" name="Picture 3">
            <a:extLst>
              <a:ext uri="{FF2B5EF4-FFF2-40B4-BE49-F238E27FC236}">
                <a16:creationId xmlns:a16="http://schemas.microsoft.com/office/drawing/2014/main" id="{FA4D7B15-0079-2B8C-32E3-DD87CD1EC91E}"/>
              </a:ext>
            </a:extLst>
          </p:cNvPr>
          <p:cNvPicPr>
            <a:picLocks noChangeAspect="1"/>
          </p:cNvPicPr>
          <p:nvPr/>
        </p:nvPicPr>
        <p:blipFill>
          <a:blip r:embed="rId2"/>
          <a:stretch>
            <a:fillRect/>
          </a:stretch>
        </p:blipFill>
        <p:spPr>
          <a:xfrm>
            <a:off x="9450443" y="0"/>
            <a:ext cx="2143125" cy="776030"/>
          </a:xfrm>
          <a:prstGeom prst="rect">
            <a:avLst/>
          </a:prstGeom>
        </p:spPr>
      </p:pic>
      <p:sp>
        <p:nvSpPr>
          <p:cNvPr id="13" name="TextBox 12">
            <a:extLst>
              <a:ext uri="{FF2B5EF4-FFF2-40B4-BE49-F238E27FC236}">
                <a16:creationId xmlns:a16="http://schemas.microsoft.com/office/drawing/2014/main" id="{9C952D49-64A1-A74C-7A08-1BC8EA02FD6C}"/>
              </a:ext>
            </a:extLst>
          </p:cNvPr>
          <p:cNvSpPr txBox="1"/>
          <p:nvPr/>
        </p:nvSpPr>
        <p:spPr>
          <a:xfrm>
            <a:off x="9842329" y="560123"/>
            <a:ext cx="2739061" cy="754053"/>
          </a:xfrm>
          <a:prstGeom prst="rect">
            <a:avLst/>
          </a:prstGeom>
          <a:noFill/>
        </p:spPr>
        <p:txBody>
          <a:bodyPr wrap="square" rtlCol="0">
            <a:spAutoFit/>
          </a:bodyPr>
          <a:lstStyle/>
          <a:p>
            <a:r>
              <a:rPr lang="en-US" sz="1600" b="1" i="1" dirty="0">
                <a:latin typeface="Agency FB" panose="020B0503020202020204" pitchFamily="34" charset="0"/>
              </a:rPr>
              <a:t>BUDGET</a:t>
            </a:r>
            <a:r>
              <a:rPr lang="en-US" sz="1600" b="1" dirty="0">
                <a:latin typeface="Agency FB" panose="020B0503020202020204" pitchFamily="34" charset="0"/>
              </a:rPr>
              <a:t>  OF CONTINUED DEVELOPMENT AND PROSPERITY</a:t>
            </a:r>
          </a:p>
          <a:p>
            <a:endParaRPr lang="en-US" sz="1100" b="1" dirty="0"/>
          </a:p>
        </p:txBody>
      </p:sp>
      <p:sp>
        <p:nvSpPr>
          <p:cNvPr id="2" name="Slide Number Placeholder 1">
            <a:extLst>
              <a:ext uri="{FF2B5EF4-FFF2-40B4-BE49-F238E27FC236}">
                <a16:creationId xmlns:a16="http://schemas.microsoft.com/office/drawing/2014/main" id="{70ED6DC5-03F0-0C87-BF7D-326893F3BCCA}"/>
              </a:ext>
            </a:extLst>
          </p:cNvPr>
          <p:cNvSpPr>
            <a:spLocks noGrp="1"/>
          </p:cNvSpPr>
          <p:nvPr>
            <p:ph type="sldNum" sz="quarter" idx="12"/>
          </p:nvPr>
        </p:nvSpPr>
        <p:spPr>
          <a:xfrm>
            <a:off x="9448800" y="6492875"/>
            <a:ext cx="2743200" cy="365125"/>
          </a:xfrm>
        </p:spPr>
        <p:txBody>
          <a:bodyPr/>
          <a:lstStyle/>
          <a:p>
            <a:fld id="{4FAB73BC-B049-4115-A692-8D63A059BFB8}" type="slidenum">
              <a:rPr lang="en-US" smtClean="0"/>
              <a:t>21</a:t>
            </a:fld>
            <a:endParaRPr lang="en-US" dirty="0"/>
          </a:p>
        </p:txBody>
      </p:sp>
    </p:spTree>
    <p:extLst>
      <p:ext uri="{BB962C8B-B14F-4D97-AF65-F5344CB8AC3E}">
        <p14:creationId xmlns:p14="http://schemas.microsoft.com/office/powerpoint/2010/main" val="1450585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2CF42E8A-03D6-4171-A3BE-8DC16FBCA13D}"/>
              </a:ext>
            </a:extLst>
          </p:cNvPr>
          <p:cNvSpPr/>
          <p:nvPr/>
        </p:nvSpPr>
        <p:spPr>
          <a:xfrm>
            <a:off x="70402" y="713446"/>
            <a:ext cx="8768801" cy="472147"/>
          </a:xfrm>
          <a:prstGeom prst="roundRect">
            <a:avLst>
              <a:gd name="adj" fmla="val 0"/>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363538"/>
            <a:r>
              <a:rPr lang="en-US" sz="2400" b="1" dirty="0">
                <a:solidFill>
                  <a:schemeClr val="bg1"/>
                </a:solidFill>
              </a:rPr>
              <a:t>Y2022 KEY CAPITAL PROJECTS-III</a:t>
            </a:r>
          </a:p>
        </p:txBody>
      </p:sp>
      <p:graphicFrame>
        <p:nvGraphicFramePr>
          <p:cNvPr id="2" name="Table 2">
            <a:extLst>
              <a:ext uri="{FF2B5EF4-FFF2-40B4-BE49-F238E27FC236}">
                <a16:creationId xmlns:a16="http://schemas.microsoft.com/office/drawing/2014/main" id="{D56EDA37-BD95-A0DF-2E25-3A518AAFF7DB}"/>
              </a:ext>
            </a:extLst>
          </p:cNvPr>
          <p:cNvGraphicFramePr>
            <a:graphicFrameLocks noGrp="1"/>
          </p:cNvGraphicFramePr>
          <p:nvPr>
            <p:extLst>
              <p:ext uri="{D42A27DB-BD31-4B8C-83A1-F6EECF244321}">
                <p14:modId xmlns:p14="http://schemas.microsoft.com/office/powerpoint/2010/main" val="2105928881"/>
              </p:ext>
            </p:extLst>
          </p:nvPr>
        </p:nvGraphicFramePr>
        <p:xfrm>
          <a:off x="106017" y="1241649"/>
          <a:ext cx="11370366" cy="5559248"/>
        </p:xfrm>
        <a:graphic>
          <a:graphicData uri="http://schemas.openxmlformats.org/drawingml/2006/table">
            <a:tbl>
              <a:tblPr firstRow="1" bandRow="1">
                <a:tableStyleId>{5C22544A-7EE6-4342-B048-85BDC9FD1C3A}</a:tableStyleId>
              </a:tblPr>
              <a:tblGrid>
                <a:gridCol w="1211317">
                  <a:extLst>
                    <a:ext uri="{9D8B030D-6E8A-4147-A177-3AD203B41FA5}">
                      <a16:colId xmlns:a16="http://schemas.microsoft.com/office/drawing/2014/main" val="54233355"/>
                    </a:ext>
                  </a:extLst>
                </a:gridCol>
                <a:gridCol w="2459536">
                  <a:extLst>
                    <a:ext uri="{9D8B030D-6E8A-4147-A177-3AD203B41FA5}">
                      <a16:colId xmlns:a16="http://schemas.microsoft.com/office/drawing/2014/main" val="3110387306"/>
                    </a:ext>
                  </a:extLst>
                </a:gridCol>
                <a:gridCol w="6241773">
                  <a:extLst>
                    <a:ext uri="{9D8B030D-6E8A-4147-A177-3AD203B41FA5}">
                      <a16:colId xmlns:a16="http://schemas.microsoft.com/office/drawing/2014/main" val="960348058"/>
                    </a:ext>
                  </a:extLst>
                </a:gridCol>
                <a:gridCol w="1457740">
                  <a:extLst>
                    <a:ext uri="{9D8B030D-6E8A-4147-A177-3AD203B41FA5}">
                      <a16:colId xmlns:a16="http://schemas.microsoft.com/office/drawing/2014/main" val="3519837993"/>
                    </a:ext>
                  </a:extLst>
                </a:gridCol>
              </a:tblGrid>
              <a:tr h="470879">
                <a:tc>
                  <a:txBody>
                    <a:bodyPr/>
                    <a:lstStyle/>
                    <a:p>
                      <a:pPr algn="ctr" fontAlgn="ctr"/>
                      <a:r>
                        <a:rPr lang="en-US" sz="1200" b="1" i="0" u="none" strike="noStrike" dirty="0">
                          <a:solidFill>
                            <a:srgbClr val="000000"/>
                          </a:solidFill>
                          <a:effectLst/>
                          <a:latin typeface="Arial Narrow" panose="020B0606020202030204" pitchFamily="34" charset="0"/>
                        </a:rPr>
                        <a:t>SECTOR</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AGENCY</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EXPLANATORY  NOTES </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AMOUNT</a:t>
                      </a:r>
                    </a:p>
                  </a:txBody>
                  <a:tcPr marL="9525" marR="9525" marT="9525" marB="0" anchor="ctr"/>
                </a:tc>
                <a:extLst>
                  <a:ext uri="{0D108BD9-81ED-4DB2-BD59-A6C34878D82A}">
                    <a16:rowId xmlns:a16="http://schemas.microsoft.com/office/drawing/2014/main" val="3944212357"/>
                  </a:ext>
                </a:extLst>
              </a:tr>
              <a:tr h="544831">
                <a:tc rowSpan="2">
                  <a:txBody>
                    <a:bodyPr/>
                    <a:lstStyle/>
                    <a:p>
                      <a:pPr algn="ctr" fontAlgn="ctr"/>
                      <a:r>
                        <a:rPr lang="en-US" sz="1200" b="1" i="0" u="none" strike="noStrike" dirty="0">
                          <a:solidFill>
                            <a:srgbClr val="000000"/>
                          </a:solidFill>
                          <a:effectLst/>
                          <a:latin typeface="Arial Narrow" panose="020B0606020202030204" pitchFamily="34" charset="0"/>
                        </a:rPr>
                        <a:t>EDUCATION</a:t>
                      </a: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OGSTEP (OGUN STATE TECHNICAL AND VOCATIONAL EDUCATION BOARD)</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Physical Rehabilitation of  3 Technical Colleges / purchase of Workshop Equipment for 3 Technical Colleges.AT N205,085,033.40 per  College. </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2,415,345,100.20 </a:t>
                      </a:r>
                    </a:p>
                  </a:txBody>
                  <a:tcPr marL="9525" marR="9525" marT="9525" marB="0" anchor="ctr"/>
                </a:tc>
                <a:extLst>
                  <a:ext uri="{0D108BD9-81ED-4DB2-BD59-A6C34878D82A}">
                    <a16:rowId xmlns:a16="http://schemas.microsoft.com/office/drawing/2014/main" val="2600025477"/>
                  </a:ext>
                </a:extLst>
              </a:tr>
              <a:tr h="544831">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OGUN STATE UNIVERSAL BASIC EDUCATION BOARD /UNIVERSAL BASIC EDUCATION PROJECTS</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Rehabilitation of Class Room, 30 E-Library and provision of 118 Boreholes facilities to Public Primary Schools</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1,989,026,000.00 </a:t>
                      </a:r>
                    </a:p>
                  </a:txBody>
                  <a:tcPr marL="9525" marR="9525" marT="9525" marB="0" anchor="ctr"/>
                </a:tc>
                <a:extLst>
                  <a:ext uri="{0D108BD9-81ED-4DB2-BD59-A6C34878D82A}">
                    <a16:rowId xmlns:a16="http://schemas.microsoft.com/office/drawing/2014/main" val="2829410355"/>
                  </a:ext>
                </a:extLst>
              </a:tr>
              <a:tr h="388189">
                <a:tc rowSpan="2">
                  <a:txBody>
                    <a:bodyPr/>
                    <a:lstStyle/>
                    <a:p>
                      <a:pPr algn="ctr" fontAlgn="ctr"/>
                      <a:r>
                        <a:rPr lang="en-US" sz="1200" b="1" i="0" u="none" strike="noStrike" dirty="0">
                          <a:solidFill>
                            <a:srgbClr val="000000"/>
                          </a:solidFill>
                          <a:effectLst/>
                          <a:latin typeface="Arial Narrow" panose="020B0606020202030204" pitchFamily="34" charset="0"/>
                        </a:rPr>
                        <a:t>  ECONOMIC AFFAIRFS</a:t>
                      </a: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OGUN STATE MULTIPORSE CREDIT AGENCY</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Empowerment Enterpreneur and microfinance laending software and cloud data backup</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474,974,000.00 </a:t>
                      </a:r>
                    </a:p>
                  </a:txBody>
                  <a:tcPr marL="9525" marR="9525" marT="9525" marB="0" anchor="ctr"/>
                </a:tc>
                <a:extLst>
                  <a:ext uri="{0D108BD9-81ED-4DB2-BD59-A6C34878D82A}">
                    <a16:rowId xmlns:a16="http://schemas.microsoft.com/office/drawing/2014/main" val="3570277475"/>
                  </a:ext>
                </a:extLst>
              </a:tr>
              <a:tr h="544831">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MINISTRY OF TRANSPORTATION</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Reconstruction /Rehabilitation of parking lots, security post, red line metro rail, installation of Solar power wireless intelligent traffic systems and provision of directional signs, pavement marking of roads, etc.</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452,477,150.51 </a:t>
                      </a:r>
                    </a:p>
                  </a:txBody>
                  <a:tcPr marL="9525" marR="9525" marT="9525" marB="0" anchor="ctr"/>
                </a:tc>
                <a:extLst>
                  <a:ext uri="{0D108BD9-81ED-4DB2-BD59-A6C34878D82A}">
                    <a16:rowId xmlns:a16="http://schemas.microsoft.com/office/drawing/2014/main" val="3499142610"/>
                  </a:ext>
                </a:extLst>
              </a:tr>
              <a:tr h="766528">
                <a:tc rowSpan="6">
                  <a:txBody>
                    <a:bodyPr/>
                    <a:lstStyle/>
                    <a:p>
                      <a:pPr algn="ctr" fontAlgn="ctr"/>
                      <a:r>
                        <a:rPr lang="en-US" sz="1200" b="1" i="0" u="none" strike="noStrike" dirty="0">
                          <a:solidFill>
                            <a:srgbClr val="000000"/>
                          </a:solidFill>
                          <a:effectLst/>
                          <a:latin typeface="Arial Narrow" panose="020B0606020202030204" pitchFamily="34" charset="0"/>
                        </a:rPr>
                        <a:t>AGRICULTURE / INDUSTRY</a:t>
                      </a:r>
                    </a:p>
                  </a:txBody>
                  <a:tcPr marL="9525" marR="9525" marT="9525" marB="0" anchor="ctr"/>
                </a:tc>
                <a:tc>
                  <a:txBody>
                    <a:bodyPr/>
                    <a:lstStyle/>
                    <a:p>
                      <a:pPr algn="l" fontAlgn="t"/>
                      <a:r>
                        <a:rPr lang="en-US" sz="1200" b="1" i="0" u="none" strike="noStrike">
                          <a:solidFill>
                            <a:srgbClr val="000000"/>
                          </a:solidFill>
                          <a:effectLst/>
                          <a:latin typeface="Arial Narrow" panose="020B0606020202030204" pitchFamily="34" charset="0"/>
                        </a:rPr>
                        <a:t>MINISTRY OF AGRICULTURE</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of Office Building at </a:t>
                      </a:r>
                      <a:r>
                        <a:rPr lang="en-US" sz="1200" b="0" i="0" u="none" strike="noStrike" dirty="0" err="1">
                          <a:solidFill>
                            <a:srgbClr val="000000"/>
                          </a:solidFill>
                          <a:effectLst/>
                          <a:latin typeface="Arial Narrow" panose="020B0606020202030204" pitchFamily="34" charset="0"/>
                        </a:rPr>
                        <a:t>Kotopo</a:t>
                      </a:r>
                      <a:r>
                        <a:rPr lang="en-US" sz="1200" b="0" i="0" u="none" strike="noStrike" dirty="0">
                          <a:solidFill>
                            <a:srgbClr val="000000"/>
                          </a:solidFill>
                          <a:effectLst/>
                          <a:latin typeface="Arial Narrow" panose="020B0606020202030204" pitchFamily="34" charset="0"/>
                        </a:rPr>
                        <a:t> / </a:t>
                      </a:r>
                      <a:r>
                        <a:rPr lang="en-US" sz="1200" b="0" i="0" u="none" strike="noStrike" dirty="0" err="1">
                          <a:solidFill>
                            <a:srgbClr val="000000"/>
                          </a:solidFill>
                          <a:effectLst/>
                          <a:latin typeface="Arial Narrow" panose="020B0606020202030204" pitchFamily="34" charset="0"/>
                        </a:rPr>
                        <a:t>Ilaro</a:t>
                      </a:r>
                      <a:r>
                        <a:rPr lang="en-US" sz="1200" b="0" i="0" u="none" strike="noStrike" dirty="0">
                          <a:solidFill>
                            <a:srgbClr val="000000"/>
                          </a:solidFill>
                          <a:effectLst/>
                          <a:latin typeface="Arial Narrow" panose="020B0606020202030204" pitchFamily="34" charset="0"/>
                        </a:rPr>
                        <a:t> / Ijebu-</a:t>
                      </a:r>
                      <a:r>
                        <a:rPr lang="en-US" sz="1200" b="0" i="0" u="none" strike="noStrike" dirty="0" err="1">
                          <a:solidFill>
                            <a:srgbClr val="000000"/>
                          </a:solidFill>
                          <a:effectLst/>
                          <a:latin typeface="Arial Narrow" panose="020B0606020202030204" pitchFamily="34" charset="0"/>
                        </a:rPr>
                        <a:t>igbo</a:t>
                      </a:r>
                      <a:r>
                        <a:rPr lang="en-US" sz="1200" b="0" i="0" u="none" strike="noStrike" dirty="0">
                          <a:solidFill>
                            <a:srgbClr val="000000"/>
                          </a:solidFill>
                          <a:effectLst/>
                          <a:latin typeface="Arial Narrow" panose="020B0606020202030204" pitchFamily="34" charset="0"/>
                        </a:rPr>
                        <a:t> and ICT centres with hardware, Loose ban, loading crush, holding crush, feeding points concrete watering, Zoo ,Parks and Reserve Centres across the 3 Senatorial Districts. And Construction of Borehole including  Scaffoldings for medication procurement of Agricultural Equipment's.</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655,428,674.76 </a:t>
                      </a:r>
                    </a:p>
                  </a:txBody>
                  <a:tcPr marL="9525" marR="9525" marT="9525" marB="0" anchor="ctr"/>
                </a:tc>
                <a:extLst>
                  <a:ext uri="{0D108BD9-81ED-4DB2-BD59-A6C34878D82A}">
                    <a16:rowId xmlns:a16="http://schemas.microsoft.com/office/drawing/2014/main" val="942974464"/>
                  </a:ext>
                </a:extLst>
              </a:tr>
              <a:tr h="366320">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AGRO SERVICES CORPORATION</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Agricultural Equipments and Biological Assets</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585,777,310.00 </a:t>
                      </a:r>
                    </a:p>
                  </a:txBody>
                  <a:tcPr marL="9525" marR="9525" marT="9525" marB="0" anchor="ctr"/>
                </a:tc>
                <a:extLst>
                  <a:ext uri="{0D108BD9-81ED-4DB2-BD59-A6C34878D82A}">
                    <a16:rowId xmlns:a16="http://schemas.microsoft.com/office/drawing/2014/main" val="1279279695"/>
                  </a:ext>
                </a:extLst>
              </a:tr>
              <a:tr h="388189">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FORESTRY</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Biological Assets and Ornament trees for Roads in 20 LGA</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693,917,588.70 </a:t>
                      </a:r>
                    </a:p>
                  </a:txBody>
                  <a:tcPr marL="9525" marR="9525" marT="9525" marB="0" anchor="ctr"/>
                </a:tc>
                <a:extLst>
                  <a:ext uri="{0D108BD9-81ED-4DB2-BD59-A6C34878D82A}">
                    <a16:rowId xmlns:a16="http://schemas.microsoft.com/office/drawing/2014/main" val="1515512137"/>
                  </a:ext>
                </a:extLst>
              </a:tr>
              <a:tr h="366320">
                <a:tc vMerge="1">
                  <a:txBody>
                    <a:bodyPr/>
                    <a:lstStyle/>
                    <a:p>
                      <a:endParaRPr lang="en-US"/>
                    </a:p>
                  </a:txBody>
                  <a:tcPr/>
                </a:tc>
                <a:tc>
                  <a:txBody>
                    <a:bodyPr/>
                    <a:lstStyle/>
                    <a:p>
                      <a:pPr algn="l" fontAlgn="b"/>
                      <a:r>
                        <a:rPr lang="en-US" sz="1200" b="1" i="0" u="none" strike="noStrike" dirty="0">
                          <a:solidFill>
                            <a:srgbClr val="000000"/>
                          </a:solidFill>
                          <a:effectLst/>
                          <a:latin typeface="Calibri" panose="020F0502020204030204" pitchFamily="34" charset="0"/>
                        </a:rPr>
                        <a:t>FORESTRY PLANTANTION PROJECT (AREA J4)</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Agricultural Facilities and Biological Assets</a:t>
                      </a:r>
                    </a:p>
                  </a:txBody>
                  <a:tcPr marL="9525" marR="9525" marT="9525" marB="0" anchor="ctr"/>
                </a:tc>
                <a:tc>
                  <a:txBody>
                    <a:bodyPr/>
                    <a:lstStyle/>
                    <a:p>
                      <a:pPr algn="ctr" fontAlgn="ctr"/>
                      <a:r>
                        <a:rPr lang="en-US" sz="1200" b="1" i="0" u="none" strike="noStrike">
                          <a:solidFill>
                            <a:srgbClr val="000000"/>
                          </a:solidFill>
                          <a:effectLst/>
                          <a:latin typeface="Arial Narrow" panose="020B0606020202030204" pitchFamily="34" charset="0"/>
                        </a:rPr>
                        <a:t>                            95,722,300.00 </a:t>
                      </a:r>
                    </a:p>
                  </a:txBody>
                  <a:tcPr marL="9525" marR="9525" marT="9525" marB="0" anchor="ctr"/>
                </a:tc>
                <a:extLst>
                  <a:ext uri="{0D108BD9-81ED-4DB2-BD59-A6C34878D82A}">
                    <a16:rowId xmlns:a16="http://schemas.microsoft.com/office/drawing/2014/main" val="100098243"/>
                  </a:ext>
                </a:extLst>
              </a:tr>
              <a:tr h="388189">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OGUN N-CARES / FADAMA </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Povision of Agricultural Input, Rehabilitation/ Improvement of existing feeder roads within farm settlement and upgrade water and sanitation services in the market.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1,433,820,200.02 </a:t>
                      </a:r>
                    </a:p>
                  </a:txBody>
                  <a:tcPr marL="9525" marR="9525" marT="9525" marB="0" anchor="ctr"/>
                </a:tc>
                <a:extLst>
                  <a:ext uri="{0D108BD9-81ED-4DB2-BD59-A6C34878D82A}">
                    <a16:rowId xmlns:a16="http://schemas.microsoft.com/office/drawing/2014/main" val="1362248954"/>
                  </a:ext>
                </a:extLst>
              </a:tr>
              <a:tr h="366320">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OGSTEP (MINISTRY OF AGRICULTURE)</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Rehabilitation of roads and Development of Irrigation Facilities</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553,821,929.54 </a:t>
                      </a:r>
                    </a:p>
                  </a:txBody>
                  <a:tcPr marL="9525" marR="9525" marT="9525" marB="0" anchor="ctr"/>
                </a:tc>
                <a:extLst>
                  <a:ext uri="{0D108BD9-81ED-4DB2-BD59-A6C34878D82A}">
                    <a16:rowId xmlns:a16="http://schemas.microsoft.com/office/drawing/2014/main" val="576760824"/>
                  </a:ext>
                </a:extLst>
              </a:tr>
              <a:tr h="383592">
                <a:tc>
                  <a:txBody>
                    <a:bodyPr/>
                    <a:lstStyle/>
                    <a:p>
                      <a:endParaRPr lang="en-US" dirty="0"/>
                    </a:p>
                  </a:txBody>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598113417"/>
                  </a:ext>
                </a:extLst>
              </a:tr>
            </a:tbl>
          </a:graphicData>
        </a:graphic>
      </p:graphicFrame>
      <p:pic>
        <p:nvPicPr>
          <p:cNvPr id="3" name="Picture 2">
            <a:extLst>
              <a:ext uri="{FF2B5EF4-FFF2-40B4-BE49-F238E27FC236}">
                <a16:creationId xmlns:a16="http://schemas.microsoft.com/office/drawing/2014/main" id="{8A403C46-E892-8749-D571-20C0D580F7BE}"/>
              </a:ext>
            </a:extLst>
          </p:cNvPr>
          <p:cNvPicPr>
            <a:picLocks noChangeAspect="1"/>
          </p:cNvPicPr>
          <p:nvPr/>
        </p:nvPicPr>
        <p:blipFill>
          <a:blip r:embed="rId2"/>
          <a:stretch>
            <a:fillRect/>
          </a:stretch>
        </p:blipFill>
        <p:spPr>
          <a:xfrm>
            <a:off x="9677816" y="80164"/>
            <a:ext cx="2143125" cy="776030"/>
          </a:xfrm>
          <a:prstGeom prst="rect">
            <a:avLst/>
          </a:prstGeom>
        </p:spPr>
      </p:pic>
      <p:sp>
        <p:nvSpPr>
          <p:cNvPr id="10" name="TextBox 9">
            <a:extLst>
              <a:ext uri="{FF2B5EF4-FFF2-40B4-BE49-F238E27FC236}">
                <a16:creationId xmlns:a16="http://schemas.microsoft.com/office/drawing/2014/main" id="{017517B5-1CCF-274A-B063-D103159D75D4}"/>
              </a:ext>
            </a:extLst>
          </p:cNvPr>
          <p:cNvSpPr txBox="1"/>
          <p:nvPr/>
        </p:nvSpPr>
        <p:spPr>
          <a:xfrm>
            <a:off x="9638059" y="713446"/>
            <a:ext cx="2739061" cy="754053"/>
          </a:xfrm>
          <a:prstGeom prst="rect">
            <a:avLst/>
          </a:prstGeom>
          <a:noFill/>
        </p:spPr>
        <p:txBody>
          <a:bodyPr wrap="square" rtlCol="0">
            <a:spAutoFit/>
          </a:bodyPr>
          <a:lstStyle/>
          <a:p>
            <a:r>
              <a:rPr lang="en-US" sz="1600" b="1" i="1" dirty="0">
                <a:latin typeface="Agency FB" panose="020B0503020202020204" pitchFamily="34" charset="0"/>
              </a:rPr>
              <a:t>BUDGET</a:t>
            </a:r>
            <a:r>
              <a:rPr lang="en-US" sz="1600" b="1" dirty="0">
                <a:latin typeface="Agency FB" panose="020B0503020202020204" pitchFamily="34" charset="0"/>
              </a:rPr>
              <a:t>  OF CONTINUED DEVELOPMENT AND PROSPERITY</a:t>
            </a:r>
          </a:p>
          <a:p>
            <a:endParaRPr lang="en-US" sz="1100" b="1" dirty="0"/>
          </a:p>
        </p:txBody>
      </p:sp>
      <p:sp>
        <p:nvSpPr>
          <p:cNvPr id="4" name="Slide Number Placeholder 3">
            <a:extLst>
              <a:ext uri="{FF2B5EF4-FFF2-40B4-BE49-F238E27FC236}">
                <a16:creationId xmlns:a16="http://schemas.microsoft.com/office/drawing/2014/main" id="{57A05119-C75B-F906-3F8B-A84F488726A7}"/>
              </a:ext>
            </a:extLst>
          </p:cNvPr>
          <p:cNvSpPr>
            <a:spLocks noGrp="1"/>
          </p:cNvSpPr>
          <p:nvPr>
            <p:ph type="sldNum" sz="quarter" idx="12"/>
          </p:nvPr>
        </p:nvSpPr>
        <p:spPr>
          <a:xfrm>
            <a:off x="9312761" y="6395541"/>
            <a:ext cx="2468217" cy="365125"/>
          </a:xfrm>
        </p:spPr>
        <p:txBody>
          <a:bodyPr/>
          <a:lstStyle/>
          <a:p>
            <a:fld id="{4FAB73BC-B049-4115-A692-8D63A059BFB8}" type="slidenum">
              <a:rPr lang="en-US" smtClean="0"/>
              <a:t>22</a:t>
            </a:fld>
            <a:endParaRPr lang="en-US" dirty="0"/>
          </a:p>
        </p:txBody>
      </p:sp>
    </p:spTree>
    <p:extLst>
      <p:ext uri="{BB962C8B-B14F-4D97-AF65-F5344CB8AC3E}">
        <p14:creationId xmlns:p14="http://schemas.microsoft.com/office/powerpoint/2010/main" val="3949967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350D7B3F-8D5A-4482-B403-03BE668F8885}"/>
              </a:ext>
            </a:extLst>
          </p:cNvPr>
          <p:cNvSpPr/>
          <p:nvPr/>
        </p:nvSpPr>
        <p:spPr>
          <a:xfrm>
            <a:off x="112440" y="645555"/>
            <a:ext cx="9144000" cy="589108"/>
          </a:xfrm>
          <a:prstGeom prst="roundRect">
            <a:avLst>
              <a:gd name="adj" fmla="val 0"/>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363538"/>
            <a:r>
              <a:rPr lang="en-US" sz="2400" b="1" dirty="0">
                <a:solidFill>
                  <a:schemeClr val="bg1"/>
                </a:solidFill>
              </a:rPr>
              <a:t>Y2023 KEY CAPITAL PROJECTS-IV</a:t>
            </a:r>
          </a:p>
        </p:txBody>
      </p:sp>
      <p:graphicFrame>
        <p:nvGraphicFramePr>
          <p:cNvPr id="3" name="Table 3">
            <a:extLst>
              <a:ext uri="{FF2B5EF4-FFF2-40B4-BE49-F238E27FC236}">
                <a16:creationId xmlns:a16="http://schemas.microsoft.com/office/drawing/2014/main" id="{71315D20-45EB-40A6-935C-15FD7A0EEAB5}"/>
              </a:ext>
            </a:extLst>
          </p:cNvPr>
          <p:cNvGraphicFramePr>
            <a:graphicFrameLocks noGrp="1"/>
          </p:cNvGraphicFramePr>
          <p:nvPr>
            <p:extLst>
              <p:ext uri="{D42A27DB-BD31-4B8C-83A1-F6EECF244321}">
                <p14:modId xmlns:p14="http://schemas.microsoft.com/office/powerpoint/2010/main" val="597919251"/>
              </p:ext>
            </p:extLst>
          </p:nvPr>
        </p:nvGraphicFramePr>
        <p:xfrm>
          <a:off x="1" y="1277470"/>
          <a:ext cx="11624498" cy="5500365"/>
        </p:xfrm>
        <a:graphic>
          <a:graphicData uri="http://schemas.openxmlformats.org/drawingml/2006/table">
            <a:tbl>
              <a:tblPr firstRow="1" bandRow="1">
                <a:tableStyleId>{5C22544A-7EE6-4342-B048-85BDC9FD1C3A}</a:tableStyleId>
              </a:tblPr>
              <a:tblGrid>
                <a:gridCol w="1060173">
                  <a:extLst>
                    <a:ext uri="{9D8B030D-6E8A-4147-A177-3AD203B41FA5}">
                      <a16:colId xmlns:a16="http://schemas.microsoft.com/office/drawing/2014/main" val="2763198979"/>
                    </a:ext>
                  </a:extLst>
                </a:gridCol>
                <a:gridCol w="2690191">
                  <a:extLst>
                    <a:ext uri="{9D8B030D-6E8A-4147-A177-3AD203B41FA5}">
                      <a16:colId xmlns:a16="http://schemas.microsoft.com/office/drawing/2014/main" val="3236613041"/>
                    </a:ext>
                  </a:extLst>
                </a:gridCol>
                <a:gridCol w="6077611">
                  <a:extLst>
                    <a:ext uri="{9D8B030D-6E8A-4147-A177-3AD203B41FA5}">
                      <a16:colId xmlns:a16="http://schemas.microsoft.com/office/drawing/2014/main" val="602962332"/>
                    </a:ext>
                  </a:extLst>
                </a:gridCol>
                <a:gridCol w="1796523">
                  <a:extLst>
                    <a:ext uri="{9D8B030D-6E8A-4147-A177-3AD203B41FA5}">
                      <a16:colId xmlns:a16="http://schemas.microsoft.com/office/drawing/2014/main" val="2848678191"/>
                    </a:ext>
                  </a:extLst>
                </a:gridCol>
              </a:tblGrid>
              <a:tr h="475026">
                <a:tc>
                  <a:txBody>
                    <a:bodyPr/>
                    <a:lstStyle/>
                    <a:p>
                      <a:pPr algn="ctr" fontAlgn="ctr"/>
                      <a:r>
                        <a:rPr lang="en-US" sz="1200" b="1" i="0" u="none" strike="noStrike" dirty="0">
                          <a:solidFill>
                            <a:srgbClr val="000000"/>
                          </a:solidFill>
                          <a:effectLst/>
                          <a:latin typeface="Arial Narrow" panose="020B0606020202030204" pitchFamily="34" charset="0"/>
                        </a:rPr>
                        <a:t>SECTOR</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AGENCY</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EXPLANATORY  NOTES </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AMOUNT</a:t>
                      </a:r>
                    </a:p>
                  </a:txBody>
                  <a:tcPr marL="9525" marR="9525" marT="9525" marB="0" anchor="ctr"/>
                </a:tc>
                <a:extLst>
                  <a:ext uri="{0D108BD9-81ED-4DB2-BD59-A6C34878D82A}">
                    <a16:rowId xmlns:a16="http://schemas.microsoft.com/office/drawing/2014/main" val="1565800172"/>
                  </a:ext>
                </a:extLst>
              </a:tr>
              <a:tr h="594723">
                <a:tc rowSpan="7">
                  <a:txBody>
                    <a:bodyPr/>
                    <a:lstStyle/>
                    <a:p>
                      <a:pPr algn="ctr" fontAlgn="ctr"/>
                      <a:r>
                        <a:rPr lang="en-US" sz="1200" b="1" i="0" u="none" strike="noStrike" dirty="0">
                          <a:solidFill>
                            <a:srgbClr val="000000"/>
                          </a:solidFill>
                          <a:effectLst/>
                          <a:latin typeface="Arial Narrow" panose="020B0606020202030204" pitchFamily="34" charset="0"/>
                        </a:rPr>
                        <a:t>RECREATION, CULTURE &amp; RELIGION</a:t>
                      </a:r>
                    </a:p>
                  </a:txBody>
                  <a:tcPr marL="9525" marR="9525" marT="9525" marB="0" anchor="ctr"/>
                </a:tc>
                <a:tc>
                  <a:txBody>
                    <a:bodyPr/>
                    <a:lstStyle/>
                    <a:p>
                      <a:pPr algn="l" fontAlgn="t"/>
                      <a:r>
                        <a:rPr lang="sv-SE" sz="1200" b="1" i="0" u="none" strike="noStrike" dirty="0">
                          <a:solidFill>
                            <a:srgbClr val="000000"/>
                          </a:solidFill>
                          <a:effectLst/>
                          <a:latin typeface="Arial Narrow" panose="020B0606020202030204" pitchFamily="34" charset="0"/>
                        </a:rPr>
                        <a:t>M.K.O. ABIOLA INTERNATIONAL STADIUM, ABEOKUTA</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Reconsruction of Stadium perimeter fence/Roofing of main bowl seat/repair/replacement of damaged portion of Tartan Track and four damaged bowl floodlights and drainage slabs.</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111,237,200.00 </a:t>
                      </a:r>
                    </a:p>
                  </a:txBody>
                  <a:tcPr marL="9525" marR="9525" marT="9525" marB="0" anchor="ctr"/>
                </a:tc>
                <a:extLst>
                  <a:ext uri="{0D108BD9-81ED-4DB2-BD59-A6C34878D82A}">
                    <a16:rowId xmlns:a16="http://schemas.microsoft.com/office/drawing/2014/main" val="1434479365"/>
                  </a:ext>
                </a:extLst>
              </a:tr>
              <a:tr h="430235">
                <a:tc vMerge="1">
                  <a:txBody>
                    <a:bodyPr/>
                    <a:lstStyle/>
                    <a:p>
                      <a:endParaRPr lang="en-US"/>
                    </a:p>
                  </a:txBody>
                  <a:tcPr/>
                </a:tc>
                <a:tc>
                  <a:txBody>
                    <a:bodyPr/>
                    <a:lstStyle/>
                    <a:p>
                      <a:pPr algn="l" fontAlgn="t"/>
                      <a:r>
                        <a:rPr lang="en-US" sz="1200" b="1" i="0" u="none" strike="noStrike" dirty="0">
                          <a:solidFill>
                            <a:srgbClr val="000000"/>
                          </a:solidFill>
                          <a:effectLst/>
                          <a:latin typeface="Arial Narrow" panose="020B0606020202030204" pitchFamily="34" charset="0"/>
                        </a:rPr>
                        <a:t>MINISTRY OF CULTURE AND TOURISM</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Renovation/Reconstruction of Admin and Market Block and upgrading of Cultural Hertage and research and development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585,936,250.00 </a:t>
                      </a:r>
                    </a:p>
                  </a:txBody>
                  <a:tcPr marL="9525" marR="9525" marT="9525" marB="0" anchor="ctr"/>
                </a:tc>
                <a:extLst>
                  <a:ext uri="{0D108BD9-81ED-4DB2-BD59-A6C34878D82A}">
                    <a16:rowId xmlns:a16="http://schemas.microsoft.com/office/drawing/2014/main" val="1923346097"/>
                  </a:ext>
                </a:extLst>
              </a:tr>
              <a:tr h="430235">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MINISTRY OF LOCAL GOVERNMENT AND CHIEFTAINCY AFFAIRS</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Construction of Office block for Honourable Commissioner and Permanent Secretary and Library for the Traditional Institution.</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68,932,742.58 </a:t>
                      </a:r>
                    </a:p>
                  </a:txBody>
                  <a:tcPr marL="9525" marR="9525" marT="9525" marB="0" anchor="ctr"/>
                </a:tc>
                <a:extLst>
                  <a:ext uri="{0D108BD9-81ED-4DB2-BD59-A6C34878D82A}">
                    <a16:rowId xmlns:a16="http://schemas.microsoft.com/office/drawing/2014/main" val="515684156"/>
                  </a:ext>
                </a:extLst>
              </a:tr>
              <a:tr h="430235">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OGUN STATE TELEVISION, ABEOKUTA</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purchase of Equipment and accessories. Rehabilitation /Refurbishment of transmission Mast.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319,342,487.11 </a:t>
                      </a:r>
                    </a:p>
                  </a:txBody>
                  <a:tcPr marL="9525" marR="9525" marT="9525" marB="0" anchor="ctr"/>
                </a:tc>
                <a:extLst>
                  <a:ext uri="{0D108BD9-81ED-4DB2-BD59-A6C34878D82A}">
                    <a16:rowId xmlns:a16="http://schemas.microsoft.com/office/drawing/2014/main" val="946243035"/>
                  </a:ext>
                </a:extLst>
              </a:tr>
              <a:tr h="569831">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OGUN STATE PRINTING CORPORATION</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Purchase of </a:t>
                      </a:r>
                      <a:r>
                        <a:rPr lang="en-US" sz="1200" b="0" i="0" u="none" strike="noStrike">
                          <a:solidFill>
                            <a:srgbClr val="000000"/>
                          </a:solidFill>
                          <a:effectLst/>
                          <a:latin typeface="Arial Narrow" panose="020B0606020202030204" pitchFamily="34" charset="0"/>
                        </a:rPr>
                        <a:t>new </a:t>
                      </a:r>
                      <a:r>
                        <a:rPr lang="en-US" sz="1200" b="1" i="0" u="none" strike="noStrike">
                          <a:solidFill>
                            <a:srgbClr val="000000"/>
                          </a:solidFill>
                          <a:effectLst/>
                          <a:latin typeface="Arial Narrow" panose="020B0606020202030204" pitchFamily="34" charset="0"/>
                        </a:rPr>
                        <a:t>Technology </a:t>
                      </a:r>
                      <a:r>
                        <a:rPr lang="en-US" sz="1200" b="1" i="0" u="none" strike="noStrike" dirty="0">
                          <a:solidFill>
                            <a:srgbClr val="000000"/>
                          </a:solidFill>
                          <a:effectLst/>
                          <a:latin typeface="Arial Narrow" panose="020B0606020202030204" pitchFamily="34" charset="0"/>
                        </a:rPr>
                        <a:t>Machine</a:t>
                      </a:r>
                      <a:r>
                        <a:rPr lang="en-US" sz="1200" b="0" i="0" u="none" strike="noStrike" dirty="0">
                          <a:solidFill>
                            <a:srgbClr val="000000"/>
                          </a:solidFill>
                          <a:effectLst/>
                          <a:latin typeface="Arial Narrow" panose="020B0606020202030204" pitchFamily="34" charset="0"/>
                        </a:rPr>
                        <a: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35,674,036.53 </a:t>
                      </a:r>
                    </a:p>
                  </a:txBody>
                  <a:tcPr marL="9525" marR="9525" marT="9525" marB="0" anchor="ctr"/>
                </a:tc>
                <a:extLst>
                  <a:ext uri="{0D108BD9-81ED-4DB2-BD59-A6C34878D82A}">
                    <a16:rowId xmlns:a16="http://schemas.microsoft.com/office/drawing/2014/main" val="3861356706"/>
                  </a:ext>
                </a:extLst>
              </a:tr>
              <a:tr h="430235">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BUREAU OF INFORMATION TECHNOLOGY</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Purchase ofNetworking Devices/Pheriphera and ComputerSoftware</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420,995,168.71 </a:t>
                      </a:r>
                    </a:p>
                  </a:txBody>
                  <a:tcPr marL="9525" marR="9525" marT="9525" marB="0" anchor="ctr"/>
                </a:tc>
                <a:extLst>
                  <a:ext uri="{0D108BD9-81ED-4DB2-BD59-A6C34878D82A}">
                    <a16:rowId xmlns:a16="http://schemas.microsoft.com/office/drawing/2014/main" val="3174866726"/>
                  </a:ext>
                </a:extLst>
              </a:tr>
              <a:tr h="430235">
                <a:tc vMerge="1">
                  <a:txBody>
                    <a:bodyPr/>
                    <a:lstStyle/>
                    <a:p>
                      <a:endParaRPr lang="en-US"/>
                    </a:p>
                  </a:txBody>
                  <a:tcPr/>
                </a:tc>
                <a:tc>
                  <a:txBody>
                    <a:bodyPr/>
                    <a:lstStyle/>
                    <a:p>
                      <a:pPr algn="l" fontAlgn="t"/>
                      <a:r>
                        <a:rPr lang="en-US" sz="1200" b="1" i="0" u="none" strike="noStrike">
                          <a:solidFill>
                            <a:srgbClr val="000000"/>
                          </a:solidFill>
                          <a:effectLst/>
                          <a:latin typeface="Arial Narrow" panose="020B0606020202030204" pitchFamily="34" charset="0"/>
                        </a:rPr>
                        <a:t>MINISTRY OF YOUTH AND SPORTS</a:t>
                      </a:r>
                    </a:p>
                  </a:txBody>
                  <a:tcPr marL="9525" marR="9525" marT="9525" marB="0"/>
                </a:tc>
                <a:tc>
                  <a:txBody>
                    <a:bodyPr/>
                    <a:lstStyle/>
                    <a:p>
                      <a:pPr algn="l" fontAlgn="ctr"/>
                      <a:r>
                        <a:rPr lang="en-US" sz="1200" b="0" i="0" u="none" strike="noStrike">
                          <a:solidFill>
                            <a:srgbClr val="000000"/>
                          </a:solidFill>
                          <a:effectLst/>
                          <a:latin typeface="Arial Narrow" panose="020B0606020202030204" pitchFamily="34" charset="0"/>
                        </a:rPr>
                        <a:t>Construction/Provision of Recreqtion Facilities</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45,000,000.00 </a:t>
                      </a:r>
                    </a:p>
                  </a:txBody>
                  <a:tcPr marL="9525" marR="9525" marT="9525" marB="0" anchor="ctr"/>
                </a:tc>
                <a:extLst>
                  <a:ext uri="{0D108BD9-81ED-4DB2-BD59-A6C34878D82A}">
                    <a16:rowId xmlns:a16="http://schemas.microsoft.com/office/drawing/2014/main" val="3536242868"/>
                  </a:ext>
                </a:extLst>
              </a:tr>
              <a:tr h="582534">
                <a:tc>
                  <a:txBody>
                    <a:bodyPr/>
                    <a:lstStyle/>
                    <a:p>
                      <a:pPr algn="ctr" fontAlgn="ctr"/>
                      <a:r>
                        <a:rPr lang="en-US" sz="1200" b="1" i="0" u="none" strike="noStrike" dirty="0">
                          <a:solidFill>
                            <a:srgbClr val="000000"/>
                          </a:solidFill>
                          <a:effectLst/>
                          <a:latin typeface="Arial Narrow" panose="020B0606020202030204" pitchFamily="34" charset="0"/>
                        </a:rPr>
                        <a:t>LEGISLATIVE</a:t>
                      </a:r>
                    </a:p>
                  </a:txBody>
                  <a:tcPr marL="9525" marR="9525" marT="9525" marB="0" anchor="ctr"/>
                </a:tc>
                <a:tc>
                  <a:txBody>
                    <a:bodyPr/>
                    <a:lstStyle/>
                    <a:p>
                      <a:pPr algn="l" fontAlgn="t"/>
                      <a:r>
                        <a:rPr lang="en-US" sz="1200" b="1" i="0" u="none" strike="noStrike" dirty="0">
                          <a:solidFill>
                            <a:srgbClr val="000000"/>
                          </a:solidFill>
                          <a:effectLst/>
                          <a:latin typeface="Arial Narrow" panose="020B0606020202030204" pitchFamily="34" charset="0"/>
                        </a:rPr>
                        <a:t>OGUN STATE HOUSE OF ASSEMBLY</a:t>
                      </a:r>
                    </a:p>
                  </a:txBody>
                  <a:tcPr marL="9525" marR="9525" marT="9525" marB="0"/>
                </a:tc>
                <a:tc>
                  <a:txBody>
                    <a:bodyPr/>
                    <a:lstStyle/>
                    <a:p>
                      <a:pPr algn="l" fontAlgn="ctr"/>
                      <a:r>
                        <a:rPr lang="en-US" sz="1200" b="0" i="0" u="none" strike="noStrike" dirty="0">
                          <a:solidFill>
                            <a:srgbClr val="000000"/>
                          </a:solidFill>
                          <a:effectLst/>
                          <a:latin typeface="Arial Narrow" panose="020B0606020202030204" pitchFamily="34" charset="0"/>
                        </a:rPr>
                        <a:t> Construction of new Office complex, Block of 2 Classrooms with toilet, Town Hall and sinking of Boreholes with overhead storage and generator housing. Installation of Street light (Solar power)and purchase o f Electricity Transformers and other Equipment.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2,284,751,332.36 </a:t>
                      </a:r>
                    </a:p>
                  </a:txBody>
                  <a:tcPr marL="9525" marR="9525" marT="9525" marB="0" anchor="ctr"/>
                </a:tc>
                <a:extLst>
                  <a:ext uri="{0D108BD9-81ED-4DB2-BD59-A6C34878D82A}">
                    <a16:rowId xmlns:a16="http://schemas.microsoft.com/office/drawing/2014/main" val="170857514"/>
                  </a:ext>
                </a:extLst>
              </a:tr>
              <a:tr h="347778">
                <a:tc>
                  <a:txBody>
                    <a:bodyPr/>
                    <a:lstStyle/>
                    <a:p>
                      <a:pPr algn="ctr" fontAlgn="b"/>
                      <a:endParaRPr lang="en-US" sz="1200" b="0" i="0" u="none" strike="noStrike" dirty="0">
                        <a:solidFill>
                          <a:srgbClr val="000000"/>
                        </a:solidFill>
                        <a:effectLst/>
                        <a:latin typeface="Arial Narrow" panose="020B0606020202030204" pitchFamily="34" charset="0"/>
                      </a:endParaRPr>
                    </a:p>
                  </a:txBody>
                  <a:tcPr marL="9525" marR="9525" marT="9525" marB="0" anchor="b"/>
                </a:tc>
                <a:tc>
                  <a:txBody>
                    <a:bodyPr/>
                    <a:lstStyle/>
                    <a:p>
                      <a:pPr algn="l" fontAlgn="t"/>
                      <a:endParaRPr lang="en-US" sz="1200" b="1" i="0" u="none" strike="noStrike">
                        <a:solidFill>
                          <a:srgbClr val="000000"/>
                        </a:solidFill>
                        <a:effectLst/>
                        <a:latin typeface="Arial Narrow" panose="020B0606020202030204" pitchFamily="34" charset="0"/>
                      </a:endParaRPr>
                    </a:p>
                  </a:txBody>
                  <a:tcPr marL="9525" marR="9525" marT="9525" marB="0"/>
                </a:tc>
                <a:tc>
                  <a:txBody>
                    <a:bodyPr/>
                    <a:lstStyle/>
                    <a:p>
                      <a:pPr algn="l" fontAlgn="ctr"/>
                      <a:r>
                        <a:rPr lang="en-US" sz="1200" b="1" i="0" u="none" strike="noStrike" dirty="0">
                          <a:solidFill>
                            <a:srgbClr val="000000"/>
                          </a:solidFill>
                          <a:effectLst/>
                          <a:latin typeface="Arial Narrow" panose="020B0606020202030204" pitchFamily="34" charset="0"/>
                        </a:rPr>
                        <a:t>TOTAL KEY CAPITAL PROJECT</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152,182,124,409.51 </a:t>
                      </a:r>
                    </a:p>
                  </a:txBody>
                  <a:tcPr marL="9525" marR="9525" marT="9525" marB="0" anchor="ctr"/>
                </a:tc>
                <a:extLst>
                  <a:ext uri="{0D108BD9-81ED-4DB2-BD59-A6C34878D82A}">
                    <a16:rowId xmlns:a16="http://schemas.microsoft.com/office/drawing/2014/main" val="512771171"/>
                  </a:ext>
                </a:extLst>
              </a:tr>
              <a:tr h="359600">
                <a:tc>
                  <a:txBody>
                    <a:bodyPr/>
                    <a:lstStyle/>
                    <a:p>
                      <a:pPr algn="ctr" fontAlgn="b"/>
                      <a:endParaRPr lang="en-US" sz="1200" b="0" i="0" u="none" strike="noStrike" dirty="0">
                        <a:solidFill>
                          <a:srgbClr val="000000"/>
                        </a:solidFill>
                        <a:effectLst/>
                        <a:latin typeface="Arial Narrow" panose="020B0606020202030204" pitchFamily="34" charset="0"/>
                      </a:endParaRPr>
                    </a:p>
                  </a:txBody>
                  <a:tcPr marL="9525" marR="9525" marT="9525" marB="0" anchor="b"/>
                </a:tc>
                <a:tc>
                  <a:txBody>
                    <a:bodyPr/>
                    <a:lstStyle/>
                    <a:p>
                      <a:pPr algn="l" fontAlgn="t"/>
                      <a:endParaRPr lang="en-US" sz="1200" b="1" i="0" u="none" strike="noStrike" dirty="0">
                        <a:solidFill>
                          <a:srgbClr val="000000"/>
                        </a:solidFill>
                        <a:effectLst/>
                        <a:latin typeface="Arial Narrow" panose="020B0606020202030204" pitchFamily="34" charset="0"/>
                      </a:endParaRPr>
                    </a:p>
                  </a:txBody>
                  <a:tcPr marL="9525" marR="9525" marT="9525" marB="0"/>
                </a:tc>
                <a:tc>
                  <a:txBody>
                    <a:bodyPr/>
                    <a:lstStyle/>
                    <a:p>
                      <a:pPr algn="l" fontAlgn="ctr"/>
                      <a:r>
                        <a:rPr lang="en-US" sz="1200" b="1" i="0" u="none" strike="noStrike" dirty="0">
                          <a:solidFill>
                            <a:srgbClr val="000000"/>
                          </a:solidFill>
                          <a:effectLst/>
                          <a:latin typeface="Arial Narrow" panose="020B0606020202030204" pitchFamily="34" charset="0"/>
                        </a:rPr>
                        <a:t>TOTAL BUDGETED CAPITAL EXPENDITURE  </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      269,605,938,723.32 </a:t>
                      </a:r>
                    </a:p>
                  </a:txBody>
                  <a:tcPr marL="9525" marR="9525" marT="9525" marB="0" anchor="ctr"/>
                </a:tc>
                <a:extLst>
                  <a:ext uri="{0D108BD9-81ED-4DB2-BD59-A6C34878D82A}">
                    <a16:rowId xmlns:a16="http://schemas.microsoft.com/office/drawing/2014/main" val="1274192611"/>
                  </a:ext>
                </a:extLst>
              </a:tr>
              <a:tr h="419698">
                <a:tc>
                  <a:txBody>
                    <a:bodyPr/>
                    <a:lstStyle/>
                    <a:p>
                      <a:pPr algn="ctr" fontAlgn="b"/>
                      <a:endParaRPr lang="en-US" sz="1200" b="0" i="0" u="none" strike="noStrike" dirty="0">
                        <a:solidFill>
                          <a:srgbClr val="000000"/>
                        </a:solidFill>
                        <a:effectLst/>
                        <a:latin typeface="Arial Narrow" panose="020B0606020202030204" pitchFamily="34" charset="0"/>
                      </a:endParaRPr>
                    </a:p>
                  </a:txBody>
                  <a:tcPr marL="9525" marR="9525" marT="9525" marB="0" anchor="b"/>
                </a:tc>
                <a:tc>
                  <a:txBody>
                    <a:bodyPr/>
                    <a:lstStyle/>
                    <a:p>
                      <a:pPr algn="l" fontAlgn="t"/>
                      <a:endParaRPr lang="en-US" sz="1200" b="1" i="0" u="none" strike="noStrike">
                        <a:solidFill>
                          <a:srgbClr val="000000"/>
                        </a:solidFill>
                        <a:effectLst/>
                        <a:latin typeface="Arial Narrow" panose="020B0606020202030204" pitchFamily="34" charset="0"/>
                      </a:endParaRPr>
                    </a:p>
                  </a:txBody>
                  <a:tcPr marL="9525" marR="9525" marT="9525" marB="0"/>
                </a:tc>
                <a:tc>
                  <a:txBody>
                    <a:bodyPr/>
                    <a:lstStyle/>
                    <a:p>
                      <a:pPr algn="l" fontAlgn="ctr"/>
                      <a:r>
                        <a:rPr lang="en-US" sz="1200" b="1" i="0" u="none" strike="noStrike" dirty="0">
                          <a:solidFill>
                            <a:srgbClr val="000000"/>
                          </a:solidFill>
                          <a:effectLst/>
                          <a:latin typeface="Arial Narrow" panose="020B0606020202030204" pitchFamily="34" charset="0"/>
                        </a:rPr>
                        <a:t>PERCENTAGE OF KEY CAPITAL PROJECT OVER TOTAL BUDGETED CAPITAL EXPENDITURE</a:t>
                      </a:r>
                    </a:p>
                  </a:txBody>
                  <a:tcPr marL="9525" marR="9525" marT="9525" marB="0" anchor="ctr"/>
                </a:tc>
                <a:tc>
                  <a:txBody>
                    <a:bodyPr/>
                    <a:lstStyle/>
                    <a:p>
                      <a:pPr algn="ctr" fontAlgn="ctr"/>
                      <a:r>
                        <a:rPr lang="en-US" sz="1200" b="1" i="0" u="none" strike="noStrike" dirty="0">
                          <a:solidFill>
                            <a:srgbClr val="000000"/>
                          </a:solidFill>
                          <a:effectLst/>
                          <a:latin typeface="Arial Narrow" panose="020B0606020202030204" pitchFamily="34" charset="0"/>
                        </a:rPr>
                        <a:t>56.45%</a:t>
                      </a:r>
                    </a:p>
                  </a:txBody>
                  <a:tcPr marL="9525" marR="9525" marT="9525" marB="0" anchor="ctr"/>
                </a:tc>
                <a:extLst>
                  <a:ext uri="{0D108BD9-81ED-4DB2-BD59-A6C34878D82A}">
                    <a16:rowId xmlns:a16="http://schemas.microsoft.com/office/drawing/2014/main" val="1272982764"/>
                  </a:ext>
                </a:extLst>
              </a:tr>
            </a:tbl>
          </a:graphicData>
        </a:graphic>
      </p:graphicFrame>
      <p:pic>
        <p:nvPicPr>
          <p:cNvPr id="4" name="Picture 3">
            <a:extLst>
              <a:ext uri="{FF2B5EF4-FFF2-40B4-BE49-F238E27FC236}">
                <a16:creationId xmlns:a16="http://schemas.microsoft.com/office/drawing/2014/main" id="{AAE5BE7C-D7B6-E67E-07D3-508E6466B5AD}"/>
              </a:ext>
            </a:extLst>
          </p:cNvPr>
          <p:cNvPicPr>
            <a:picLocks noChangeAspect="1"/>
          </p:cNvPicPr>
          <p:nvPr/>
        </p:nvPicPr>
        <p:blipFill>
          <a:blip r:embed="rId2"/>
          <a:stretch>
            <a:fillRect/>
          </a:stretch>
        </p:blipFill>
        <p:spPr>
          <a:xfrm>
            <a:off x="9677816" y="80164"/>
            <a:ext cx="2143125" cy="776030"/>
          </a:xfrm>
          <a:prstGeom prst="rect">
            <a:avLst/>
          </a:prstGeom>
        </p:spPr>
      </p:pic>
      <p:sp>
        <p:nvSpPr>
          <p:cNvPr id="9" name="TextBox 8">
            <a:extLst>
              <a:ext uri="{FF2B5EF4-FFF2-40B4-BE49-F238E27FC236}">
                <a16:creationId xmlns:a16="http://schemas.microsoft.com/office/drawing/2014/main" id="{C16AA340-95D6-A356-2935-FA7CC4380153}"/>
              </a:ext>
            </a:extLst>
          </p:cNvPr>
          <p:cNvSpPr txBox="1"/>
          <p:nvPr/>
        </p:nvSpPr>
        <p:spPr>
          <a:xfrm>
            <a:off x="9638059" y="713446"/>
            <a:ext cx="2739061" cy="754053"/>
          </a:xfrm>
          <a:prstGeom prst="rect">
            <a:avLst/>
          </a:prstGeom>
          <a:noFill/>
        </p:spPr>
        <p:txBody>
          <a:bodyPr wrap="square" rtlCol="0">
            <a:spAutoFit/>
          </a:bodyPr>
          <a:lstStyle/>
          <a:p>
            <a:r>
              <a:rPr lang="en-US" sz="1600" b="1" i="1" dirty="0">
                <a:latin typeface="Agency FB" panose="020B0503020202020204" pitchFamily="34" charset="0"/>
              </a:rPr>
              <a:t>BUDGET</a:t>
            </a:r>
            <a:r>
              <a:rPr lang="en-US" sz="1600" b="1" dirty="0">
                <a:latin typeface="Agency FB" panose="020B0503020202020204" pitchFamily="34" charset="0"/>
              </a:rPr>
              <a:t>  OF CONTINUED DEVELOPMENT AND PROSPERITY</a:t>
            </a:r>
          </a:p>
          <a:p>
            <a:endParaRPr lang="en-US" sz="1100" b="1" dirty="0"/>
          </a:p>
        </p:txBody>
      </p:sp>
      <p:sp>
        <p:nvSpPr>
          <p:cNvPr id="2" name="Slide Number Placeholder 1">
            <a:extLst>
              <a:ext uri="{FF2B5EF4-FFF2-40B4-BE49-F238E27FC236}">
                <a16:creationId xmlns:a16="http://schemas.microsoft.com/office/drawing/2014/main" id="{FCE6544F-50DA-FA74-9E29-EED2D0BB264B}"/>
              </a:ext>
            </a:extLst>
          </p:cNvPr>
          <p:cNvSpPr>
            <a:spLocks noGrp="1"/>
          </p:cNvSpPr>
          <p:nvPr>
            <p:ph type="sldNum" sz="quarter" idx="12"/>
          </p:nvPr>
        </p:nvSpPr>
        <p:spPr>
          <a:xfrm>
            <a:off x="9256440" y="6369903"/>
            <a:ext cx="2743200" cy="365125"/>
          </a:xfrm>
        </p:spPr>
        <p:txBody>
          <a:bodyPr/>
          <a:lstStyle/>
          <a:p>
            <a:fld id="{4FAB73BC-B049-4115-A692-8D63A059BFB8}" type="slidenum">
              <a:rPr lang="en-US" smtClean="0"/>
              <a:t>23</a:t>
            </a:fld>
            <a:endParaRPr lang="en-US" dirty="0"/>
          </a:p>
        </p:txBody>
      </p:sp>
    </p:spTree>
    <p:extLst>
      <p:ext uri="{BB962C8B-B14F-4D97-AF65-F5344CB8AC3E}">
        <p14:creationId xmlns:p14="http://schemas.microsoft.com/office/powerpoint/2010/main" val="861938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Diagram 16">
            <a:extLst>
              <a:ext uri="{FF2B5EF4-FFF2-40B4-BE49-F238E27FC236}">
                <a16:creationId xmlns:a16="http://schemas.microsoft.com/office/drawing/2014/main" id="{F650A751-98CE-4F87-95C1-3C547982F7F0}"/>
              </a:ext>
            </a:extLst>
          </p:cNvPr>
          <p:cNvGraphicFramePr/>
          <p:nvPr>
            <p:extLst>
              <p:ext uri="{D42A27DB-BD31-4B8C-83A1-F6EECF244321}">
                <p14:modId xmlns:p14="http://schemas.microsoft.com/office/powerpoint/2010/main" val="437505848"/>
              </p:ext>
            </p:extLst>
          </p:nvPr>
        </p:nvGraphicFramePr>
        <p:xfrm>
          <a:off x="123686" y="174722"/>
          <a:ext cx="9170227" cy="5562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Box 18">
            <a:extLst>
              <a:ext uri="{FF2B5EF4-FFF2-40B4-BE49-F238E27FC236}">
                <a16:creationId xmlns:a16="http://schemas.microsoft.com/office/drawing/2014/main" id="{8F8CA49F-7D07-4B17-8125-CBFCD6C3D329}"/>
              </a:ext>
            </a:extLst>
          </p:cNvPr>
          <p:cNvSpPr txBox="1"/>
          <p:nvPr/>
        </p:nvSpPr>
        <p:spPr>
          <a:xfrm>
            <a:off x="3171736" y="3680793"/>
            <a:ext cx="2610855" cy="1569660"/>
          </a:xfrm>
          <a:prstGeom prst="rect">
            <a:avLst/>
          </a:prstGeom>
          <a:noFill/>
        </p:spPr>
        <p:txBody>
          <a:bodyPr wrap="square">
            <a:spAutoFit/>
          </a:bodyPr>
          <a:lstStyle/>
          <a:p>
            <a:pPr marL="0" indent="0">
              <a:buNone/>
            </a:pPr>
            <a:r>
              <a:rPr lang="en-US" sz="1600" dirty="0"/>
              <a:t>Visit Budget Execution Archives, Ogun State Government official website for the  Ogun State approved Budget 2023 Town Hall Meetings.</a:t>
            </a:r>
          </a:p>
        </p:txBody>
      </p:sp>
      <p:graphicFrame>
        <p:nvGraphicFramePr>
          <p:cNvPr id="20" name="Content Placeholder 2">
            <a:extLst>
              <a:ext uri="{FF2B5EF4-FFF2-40B4-BE49-F238E27FC236}">
                <a16:creationId xmlns:a16="http://schemas.microsoft.com/office/drawing/2014/main" id="{1702D92F-6276-4EC3-8332-D748EF6CB11D}"/>
              </a:ext>
            </a:extLst>
          </p:cNvPr>
          <p:cNvGraphicFramePr>
            <a:graphicFrameLocks/>
          </p:cNvGraphicFramePr>
          <p:nvPr>
            <p:extLst>
              <p:ext uri="{D42A27DB-BD31-4B8C-83A1-F6EECF244321}">
                <p14:modId xmlns:p14="http://schemas.microsoft.com/office/powerpoint/2010/main" val="2805589830"/>
              </p:ext>
            </p:extLst>
          </p:nvPr>
        </p:nvGraphicFramePr>
        <p:xfrm>
          <a:off x="5608096" y="3187148"/>
          <a:ext cx="3627652" cy="349613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5" name="TextBox 24">
            <a:extLst>
              <a:ext uri="{FF2B5EF4-FFF2-40B4-BE49-F238E27FC236}">
                <a16:creationId xmlns:a16="http://schemas.microsoft.com/office/drawing/2014/main" id="{8E1CBDEC-853F-4DF4-9B86-24FCC5E45F2F}"/>
              </a:ext>
            </a:extLst>
          </p:cNvPr>
          <p:cNvSpPr txBox="1"/>
          <p:nvPr/>
        </p:nvSpPr>
        <p:spPr>
          <a:xfrm>
            <a:off x="265043" y="3680793"/>
            <a:ext cx="2199861" cy="1323439"/>
          </a:xfrm>
          <a:prstGeom prst="rect">
            <a:avLst/>
          </a:prstGeom>
          <a:noFill/>
        </p:spPr>
        <p:txBody>
          <a:bodyPr wrap="square" rtlCol="0">
            <a:spAutoFit/>
          </a:bodyPr>
          <a:lstStyle/>
          <a:p>
            <a:pPr algn="just"/>
            <a:r>
              <a:rPr lang="en-US" sz="4000" b="1" dirty="0"/>
              <a:t>CITIZENS’ </a:t>
            </a:r>
          </a:p>
          <a:p>
            <a:pPr algn="ctr"/>
            <a:r>
              <a:rPr lang="en-US" sz="4000" b="1" dirty="0"/>
              <a:t>ROLE</a:t>
            </a:r>
          </a:p>
        </p:txBody>
      </p:sp>
      <p:pic>
        <p:nvPicPr>
          <p:cNvPr id="3" name="Picture 2">
            <a:extLst>
              <a:ext uri="{FF2B5EF4-FFF2-40B4-BE49-F238E27FC236}">
                <a16:creationId xmlns:a16="http://schemas.microsoft.com/office/drawing/2014/main" id="{B1E2397C-E6A8-3750-E10A-8F6136D60146}"/>
              </a:ext>
            </a:extLst>
          </p:cNvPr>
          <p:cNvPicPr>
            <a:picLocks noChangeAspect="1"/>
          </p:cNvPicPr>
          <p:nvPr/>
        </p:nvPicPr>
        <p:blipFill>
          <a:blip r:embed="rId12"/>
          <a:stretch>
            <a:fillRect/>
          </a:stretch>
        </p:blipFill>
        <p:spPr>
          <a:xfrm>
            <a:off x="9293912" y="1571498"/>
            <a:ext cx="2898087" cy="5084411"/>
          </a:xfrm>
          <a:prstGeom prst="rect">
            <a:avLst/>
          </a:prstGeom>
        </p:spPr>
      </p:pic>
      <p:sp>
        <p:nvSpPr>
          <p:cNvPr id="5" name="TextBox 4">
            <a:extLst>
              <a:ext uri="{FF2B5EF4-FFF2-40B4-BE49-F238E27FC236}">
                <a16:creationId xmlns:a16="http://schemas.microsoft.com/office/drawing/2014/main" id="{BADE6C9D-2B74-6AE1-87BB-6CFB8EF3A5B9}"/>
              </a:ext>
            </a:extLst>
          </p:cNvPr>
          <p:cNvSpPr txBox="1"/>
          <p:nvPr/>
        </p:nvSpPr>
        <p:spPr>
          <a:xfrm>
            <a:off x="9541288" y="856195"/>
            <a:ext cx="2527027" cy="754053"/>
          </a:xfrm>
          <a:prstGeom prst="rect">
            <a:avLst/>
          </a:prstGeom>
          <a:noFill/>
        </p:spPr>
        <p:txBody>
          <a:bodyPr wrap="square" rtlCol="0">
            <a:spAutoFit/>
          </a:bodyPr>
          <a:lstStyle/>
          <a:p>
            <a:r>
              <a:rPr lang="en-US" sz="1600" b="1" i="1" dirty="0">
                <a:latin typeface="Agency FB" panose="020B0503020202020204" pitchFamily="34" charset="0"/>
              </a:rPr>
              <a:t>BUDGET</a:t>
            </a:r>
            <a:r>
              <a:rPr lang="en-US" sz="1600" b="1" dirty="0">
                <a:latin typeface="Agency FB" panose="020B0503020202020204" pitchFamily="34" charset="0"/>
              </a:rPr>
              <a:t>  OF CONTINUED DEVELOPMENT AND PROSPERITY</a:t>
            </a:r>
          </a:p>
          <a:p>
            <a:endParaRPr lang="en-US" sz="1100" b="1" dirty="0"/>
          </a:p>
        </p:txBody>
      </p:sp>
      <p:pic>
        <p:nvPicPr>
          <p:cNvPr id="6" name="Picture 5">
            <a:extLst>
              <a:ext uri="{FF2B5EF4-FFF2-40B4-BE49-F238E27FC236}">
                <a16:creationId xmlns:a16="http://schemas.microsoft.com/office/drawing/2014/main" id="{C2BD2B83-B90D-E6F7-DC34-E5D4C4D08666}"/>
              </a:ext>
            </a:extLst>
          </p:cNvPr>
          <p:cNvPicPr>
            <a:picLocks noChangeAspect="1"/>
          </p:cNvPicPr>
          <p:nvPr/>
        </p:nvPicPr>
        <p:blipFill>
          <a:blip r:embed="rId13"/>
          <a:stretch>
            <a:fillRect/>
          </a:stretch>
        </p:blipFill>
        <p:spPr>
          <a:xfrm>
            <a:off x="9677816" y="80164"/>
            <a:ext cx="2143125" cy="776030"/>
          </a:xfrm>
          <a:prstGeom prst="rect">
            <a:avLst/>
          </a:prstGeom>
        </p:spPr>
      </p:pic>
      <p:sp>
        <p:nvSpPr>
          <p:cNvPr id="2" name="Slide Number Placeholder 1">
            <a:extLst>
              <a:ext uri="{FF2B5EF4-FFF2-40B4-BE49-F238E27FC236}">
                <a16:creationId xmlns:a16="http://schemas.microsoft.com/office/drawing/2014/main" id="{1E85F5C1-170C-644E-EFB0-858FFF02A49F}"/>
              </a:ext>
            </a:extLst>
          </p:cNvPr>
          <p:cNvSpPr>
            <a:spLocks noGrp="1"/>
          </p:cNvSpPr>
          <p:nvPr>
            <p:ph type="sldNum" sz="quarter" idx="12"/>
          </p:nvPr>
        </p:nvSpPr>
        <p:spPr/>
        <p:txBody>
          <a:bodyPr/>
          <a:lstStyle/>
          <a:p>
            <a:fld id="{4FAB73BC-B049-4115-A692-8D63A059BFB8}" type="slidenum">
              <a:rPr lang="en-US" smtClean="0"/>
              <a:t>24</a:t>
            </a:fld>
            <a:endParaRPr lang="en-US" dirty="0"/>
          </a:p>
        </p:txBody>
      </p:sp>
    </p:spTree>
    <p:extLst>
      <p:ext uri="{BB962C8B-B14F-4D97-AF65-F5344CB8AC3E}">
        <p14:creationId xmlns:p14="http://schemas.microsoft.com/office/powerpoint/2010/main" val="3628975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426910A-8A13-8336-2820-B8CB3495BDEF}"/>
              </a:ext>
            </a:extLst>
          </p:cNvPr>
          <p:cNvPicPr>
            <a:picLocks noChangeAspect="1"/>
          </p:cNvPicPr>
          <p:nvPr/>
        </p:nvPicPr>
        <p:blipFill>
          <a:blip r:embed="rId2"/>
          <a:stretch>
            <a:fillRect/>
          </a:stretch>
        </p:blipFill>
        <p:spPr>
          <a:xfrm>
            <a:off x="3712497" y="806704"/>
            <a:ext cx="8479503" cy="8287492"/>
          </a:xfrm>
          <a:prstGeom prst="rect">
            <a:avLst/>
          </a:prstGeom>
        </p:spPr>
      </p:pic>
      <p:pic>
        <p:nvPicPr>
          <p:cNvPr id="5" name="Picture 4">
            <a:extLst>
              <a:ext uri="{FF2B5EF4-FFF2-40B4-BE49-F238E27FC236}">
                <a16:creationId xmlns:a16="http://schemas.microsoft.com/office/drawing/2014/main" id="{7DC048FD-DCC8-EFEF-EC21-D26EAD9FF634}"/>
              </a:ext>
            </a:extLst>
          </p:cNvPr>
          <p:cNvPicPr>
            <a:picLocks noChangeAspect="1"/>
          </p:cNvPicPr>
          <p:nvPr/>
        </p:nvPicPr>
        <p:blipFill>
          <a:blip r:embed="rId3"/>
          <a:stretch>
            <a:fillRect/>
          </a:stretch>
        </p:blipFill>
        <p:spPr>
          <a:xfrm>
            <a:off x="7136627" y="27807"/>
            <a:ext cx="2143125" cy="776030"/>
          </a:xfrm>
          <a:prstGeom prst="rect">
            <a:avLst/>
          </a:prstGeom>
        </p:spPr>
      </p:pic>
      <p:sp>
        <p:nvSpPr>
          <p:cNvPr id="3" name="TextBox 2">
            <a:extLst>
              <a:ext uri="{FF2B5EF4-FFF2-40B4-BE49-F238E27FC236}">
                <a16:creationId xmlns:a16="http://schemas.microsoft.com/office/drawing/2014/main" id="{1AAB6916-E48E-FA91-E8F1-C0A18F0D89C4}"/>
              </a:ext>
            </a:extLst>
          </p:cNvPr>
          <p:cNvSpPr txBox="1"/>
          <p:nvPr/>
        </p:nvSpPr>
        <p:spPr>
          <a:xfrm>
            <a:off x="9279752" y="52651"/>
            <a:ext cx="2450995"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graphicFrame>
        <p:nvGraphicFramePr>
          <p:cNvPr id="4" name="Diagram 3"/>
          <p:cNvGraphicFramePr/>
          <p:nvPr>
            <p:extLst>
              <p:ext uri="{D42A27DB-BD31-4B8C-83A1-F6EECF244321}">
                <p14:modId xmlns:p14="http://schemas.microsoft.com/office/powerpoint/2010/main" val="1058169880"/>
              </p:ext>
            </p:extLst>
          </p:nvPr>
        </p:nvGraphicFramePr>
        <p:xfrm>
          <a:off x="-319315" y="-126610"/>
          <a:ext cx="7710251" cy="73714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extBox 1"/>
          <p:cNvSpPr txBox="1"/>
          <p:nvPr/>
        </p:nvSpPr>
        <p:spPr>
          <a:xfrm>
            <a:off x="1933026" y="180401"/>
            <a:ext cx="3491536" cy="369332"/>
          </a:xfrm>
          <a:prstGeom prst="rect">
            <a:avLst/>
          </a:prstGeom>
          <a:solidFill>
            <a:schemeClr val="accent2"/>
          </a:solidFill>
        </p:spPr>
        <p:txBody>
          <a:bodyPr wrap="square" rtlCol="0">
            <a:spAutoFit/>
          </a:bodyPr>
          <a:lstStyle/>
          <a:p>
            <a:r>
              <a:rPr lang="en-US" b="1" i="1" dirty="0"/>
              <a:t>What is Citizen budget?</a:t>
            </a:r>
          </a:p>
        </p:txBody>
      </p:sp>
      <p:sp>
        <p:nvSpPr>
          <p:cNvPr id="6" name="Slide Number Placeholder 5">
            <a:extLst>
              <a:ext uri="{FF2B5EF4-FFF2-40B4-BE49-F238E27FC236}">
                <a16:creationId xmlns:a16="http://schemas.microsoft.com/office/drawing/2014/main" id="{50882440-9319-78C1-01AE-F4CC9DAD3E84}"/>
              </a:ext>
            </a:extLst>
          </p:cNvPr>
          <p:cNvSpPr>
            <a:spLocks noGrp="1"/>
          </p:cNvSpPr>
          <p:nvPr>
            <p:ph type="sldNum" sz="quarter" idx="12"/>
          </p:nvPr>
        </p:nvSpPr>
        <p:spPr>
          <a:xfrm>
            <a:off x="9279752" y="6499540"/>
            <a:ext cx="2743200" cy="532515"/>
          </a:xfrm>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358964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62FB17C-E26B-EBEA-854D-895D6BAF1E64}"/>
              </a:ext>
            </a:extLst>
          </p:cNvPr>
          <p:cNvPicPr>
            <a:picLocks noChangeAspect="1"/>
          </p:cNvPicPr>
          <p:nvPr/>
        </p:nvPicPr>
        <p:blipFill>
          <a:blip r:embed="rId2"/>
          <a:stretch>
            <a:fillRect/>
          </a:stretch>
        </p:blipFill>
        <p:spPr>
          <a:xfrm>
            <a:off x="0" y="80164"/>
            <a:ext cx="12192000" cy="6749346"/>
          </a:xfrm>
          <a:prstGeom prst="rect">
            <a:avLst/>
          </a:prstGeom>
        </p:spPr>
      </p:pic>
      <p:pic>
        <p:nvPicPr>
          <p:cNvPr id="2" name="Picture 1">
            <a:extLst>
              <a:ext uri="{FF2B5EF4-FFF2-40B4-BE49-F238E27FC236}">
                <a16:creationId xmlns:a16="http://schemas.microsoft.com/office/drawing/2014/main" id="{0D799503-B2F2-B355-B713-E48D995404DE}"/>
              </a:ext>
            </a:extLst>
          </p:cNvPr>
          <p:cNvPicPr>
            <a:picLocks noChangeAspect="1"/>
          </p:cNvPicPr>
          <p:nvPr/>
        </p:nvPicPr>
        <p:blipFill>
          <a:blip r:embed="rId3"/>
          <a:stretch>
            <a:fillRect/>
          </a:stretch>
        </p:blipFill>
        <p:spPr>
          <a:xfrm>
            <a:off x="8813227" y="80164"/>
            <a:ext cx="2143125" cy="776030"/>
          </a:xfrm>
          <a:prstGeom prst="rect">
            <a:avLst/>
          </a:prstGeom>
        </p:spPr>
      </p:pic>
      <p:sp>
        <p:nvSpPr>
          <p:cNvPr id="3" name="TextBox 2">
            <a:extLst>
              <a:ext uri="{FF2B5EF4-FFF2-40B4-BE49-F238E27FC236}">
                <a16:creationId xmlns:a16="http://schemas.microsoft.com/office/drawing/2014/main" id="{46AAAEBB-489E-6179-5452-E2A9D1736A31}"/>
              </a:ext>
            </a:extLst>
          </p:cNvPr>
          <p:cNvSpPr txBox="1"/>
          <p:nvPr/>
        </p:nvSpPr>
        <p:spPr>
          <a:xfrm>
            <a:off x="10423619" y="587757"/>
            <a:ext cx="2077297" cy="1000274"/>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17" name="Oval 16"/>
          <p:cNvSpPr/>
          <p:nvPr/>
        </p:nvSpPr>
        <p:spPr>
          <a:xfrm>
            <a:off x="4213234" y="555028"/>
            <a:ext cx="4028661" cy="2142410"/>
          </a:xfrm>
          <a:prstGeom prst="ellipse">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Agency FB" pitchFamily="34" charset="0"/>
              </a:rPr>
              <a:t>THE BUDGET PLANNING / PREPARATION STAGE</a:t>
            </a:r>
          </a:p>
          <a:p>
            <a:pPr algn="ctr"/>
            <a:endParaRPr lang="en-US" dirty="0">
              <a:latin typeface="Agency FB" pitchFamily="34" charset="0"/>
            </a:endParaRPr>
          </a:p>
        </p:txBody>
      </p:sp>
      <p:sp>
        <p:nvSpPr>
          <p:cNvPr id="18" name="Oval 17"/>
          <p:cNvSpPr/>
          <p:nvPr/>
        </p:nvSpPr>
        <p:spPr>
          <a:xfrm>
            <a:off x="5048593" y="2681065"/>
            <a:ext cx="2438885" cy="2155120"/>
          </a:xfrm>
          <a:prstGeom prst="ellipse">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200" dirty="0">
                <a:solidFill>
                  <a:schemeClr val="tx1"/>
                </a:solidFill>
                <a:latin typeface="Agency FB" pitchFamily="34" charset="0"/>
              </a:rPr>
              <a:t>BUDGET PROCESS</a:t>
            </a:r>
          </a:p>
          <a:p>
            <a:pPr algn="ctr"/>
            <a:endParaRPr lang="en-US" dirty="0"/>
          </a:p>
        </p:txBody>
      </p:sp>
      <p:sp>
        <p:nvSpPr>
          <p:cNvPr id="19" name="Oval 18"/>
          <p:cNvSpPr/>
          <p:nvPr/>
        </p:nvSpPr>
        <p:spPr>
          <a:xfrm>
            <a:off x="1790930" y="2225332"/>
            <a:ext cx="3257663" cy="292531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Agency FB" pitchFamily="34" charset="0"/>
              </a:rPr>
              <a:t>THE BUDGET OVERSIGHT / AUDIT STAGE</a:t>
            </a:r>
          </a:p>
          <a:p>
            <a:pPr algn="ctr"/>
            <a:endParaRPr lang="en-US" dirty="0"/>
          </a:p>
        </p:txBody>
      </p:sp>
      <p:sp>
        <p:nvSpPr>
          <p:cNvPr id="25" name="Oval 24"/>
          <p:cNvSpPr/>
          <p:nvPr/>
        </p:nvSpPr>
        <p:spPr>
          <a:xfrm>
            <a:off x="3884243" y="4836185"/>
            <a:ext cx="3828994" cy="202181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Agency FB" pitchFamily="34" charset="0"/>
              </a:rPr>
              <a:t>THE BUDGET IMPLEMENTATION STAGE</a:t>
            </a:r>
          </a:p>
        </p:txBody>
      </p:sp>
      <p:sp>
        <p:nvSpPr>
          <p:cNvPr id="26" name="Oval 25"/>
          <p:cNvSpPr/>
          <p:nvPr/>
        </p:nvSpPr>
        <p:spPr>
          <a:xfrm>
            <a:off x="7470897" y="2537635"/>
            <a:ext cx="3419061" cy="27323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Agency FB" pitchFamily="34" charset="0"/>
              </a:rPr>
              <a:t>THE APROVAL STAGE</a:t>
            </a:r>
          </a:p>
          <a:p>
            <a:pPr algn="ctr"/>
            <a:endParaRPr lang="en-US" dirty="0"/>
          </a:p>
        </p:txBody>
      </p:sp>
      <p:cxnSp>
        <p:nvCxnSpPr>
          <p:cNvPr id="27" name="Straight Arrow Connector 26"/>
          <p:cNvCxnSpPr>
            <a:cxnSpLocks/>
            <a:endCxn id="26" idx="0"/>
          </p:cNvCxnSpPr>
          <p:nvPr/>
        </p:nvCxnSpPr>
        <p:spPr>
          <a:xfrm>
            <a:off x="8285935" y="1805330"/>
            <a:ext cx="894493" cy="732305"/>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cxnSpLocks/>
          </p:cNvCxnSpPr>
          <p:nvPr/>
        </p:nvCxnSpPr>
        <p:spPr>
          <a:xfrm flipH="1">
            <a:off x="7713237" y="5050431"/>
            <a:ext cx="1099990" cy="826082"/>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a:endCxn id="17" idx="2"/>
          </p:cNvCxnSpPr>
          <p:nvPr/>
        </p:nvCxnSpPr>
        <p:spPr>
          <a:xfrm flipV="1">
            <a:off x="3429753" y="1626233"/>
            <a:ext cx="783481" cy="703134"/>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cxnSpLocks/>
          </p:cNvCxnSpPr>
          <p:nvPr/>
        </p:nvCxnSpPr>
        <p:spPr>
          <a:xfrm flipH="1" flipV="1">
            <a:off x="3230714" y="5150648"/>
            <a:ext cx="908290" cy="725865"/>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nvGrpSpPr>
          <p:cNvPr id="40" name="Group 39">
            <a:extLst>
              <a:ext uri="{FF2B5EF4-FFF2-40B4-BE49-F238E27FC236}">
                <a16:creationId xmlns:a16="http://schemas.microsoft.com/office/drawing/2014/main" id="{85C52912-0480-16CA-710A-CC58E78796B6}"/>
              </a:ext>
            </a:extLst>
          </p:cNvPr>
          <p:cNvGrpSpPr/>
          <p:nvPr/>
        </p:nvGrpSpPr>
        <p:grpSpPr>
          <a:xfrm>
            <a:off x="0" y="223918"/>
            <a:ext cx="1610393" cy="6605592"/>
            <a:chOff x="685937" y="634"/>
            <a:chExt cx="1309642" cy="6554556"/>
          </a:xfrm>
          <a:solidFill>
            <a:srgbClr val="FFC000"/>
          </a:solidFill>
        </p:grpSpPr>
        <p:sp>
          <p:nvSpPr>
            <p:cNvPr id="41" name="Rectangle 40">
              <a:extLst>
                <a:ext uri="{FF2B5EF4-FFF2-40B4-BE49-F238E27FC236}">
                  <a16:creationId xmlns:a16="http://schemas.microsoft.com/office/drawing/2014/main" id="{DB5E2304-70E5-9E56-DAE2-26FF5C1EC6FF}"/>
                </a:ext>
              </a:extLst>
            </p:cNvPr>
            <p:cNvSpPr/>
            <p:nvPr/>
          </p:nvSpPr>
          <p:spPr>
            <a:xfrm rot="16200000">
              <a:off x="-1857928" y="2556379"/>
              <a:ext cx="6397374" cy="1309641"/>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TextBox 41">
              <a:extLst>
                <a:ext uri="{FF2B5EF4-FFF2-40B4-BE49-F238E27FC236}">
                  <a16:creationId xmlns:a16="http://schemas.microsoft.com/office/drawing/2014/main" id="{9ED602D1-3B60-D960-AF84-507E43160FC7}"/>
                </a:ext>
              </a:extLst>
            </p:cNvPr>
            <p:cNvSpPr txBox="1"/>
            <p:nvPr/>
          </p:nvSpPr>
          <p:spPr>
            <a:xfrm rot="16200000">
              <a:off x="-1936520" y="2623091"/>
              <a:ext cx="6554556" cy="130964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0800" tIns="50800" rIns="50800" bIns="50800" numCol="1" spcCol="1270" anchor="ctr" anchorCtr="0">
              <a:noAutofit/>
            </a:bodyPr>
            <a:lstStyle/>
            <a:p>
              <a:pPr marL="0" lvl="0" indent="0" algn="ctr" defTabSz="3556000">
                <a:lnSpc>
                  <a:spcPct val="90000"/>
                </a:lnSpc>
                <a:spcBef>
                  <a:spcPct val="0"/>
                </a:spcBef>
                <a:spcAft>
                  <a:spcPct val="35000"/>
                </a:spcAft>
                <a:buNone/>
              </a:pPr>
              <a:r>
                <a:rPr lang="en-US" sz="3200" kern="1200" dirty="0">
                  <a:solidFill>
                    <a:schemeClr val="tx1"/>
                  </a:solidFill>
                  <a:latin typeface="Agency FB" pitchFamily="34" charset="0"/>
                </a:rPr>
                <a:t>INTRODUCTION CONT’D: BUDGET PROCESS</a:t>
              </a:r>
            </a:p>
          </p:txBody>
        </p:sp>
      </p:grpSp>
      <p:sp>
        <p:nvSpPr>
          <p:cNvPr id="4" name="Slide Number Placeholder 3">
            <a:extLst>
              <a:ext uri="{FF2B5EF4-FFF2-40B4-BE49-F238E27FC236}">
                <a16:creationId xmlns:a16="http://schemas.microsoft.com/office/drawing/2014/main" id="{F111F7DC-187E-25F0-A337-C9D76048ECC6}"/>
              </a:ext>
            </a:extLst>
          </p:cNvPr>
          <p:cNvSpPr>
            <a:spLocks noGrp="1"/>
          </p:cNvSpPr>
          <p:nvPr>
            <p:ph type="sldNum" sz="quarter" idx="12"/>
          </p:nvPr>
        </p:nvSpPr>
        <p:spPr/>
        <p:txBody>
          <a:bodyPr/>
          <a:lstStyle/>
          <a:p>
            <a:fld id="{4FAB73BC-B049-4115-A692-8D63A059BFB8}" type="slidenum">
              <a:rPr lang="en-US" smtClean="0"/>
              <a:t>4</a:t>
            </a:fld>
            <a:endParaRPr lang="en-US" dirty="0"/>
          </a:p>
        </p:txBody>
      </p:sp>
      <p:sp>
        <p:nvSpPr>
          <p:cNvPr id="5" name="TextBox 4">
            <a:extLst>
              <a:ext uri="{FF2B5EF4-FFF2-40B4-BE49-F238E27FC236}">
                <a16:creationId xmlns:a16="http://schemas.microsoft.com/office/drawing/2014/main" id="{E722D532-479C-F652-D6AD-E4E2A6573E87}"/>
              </a:ext>
            </a:extLst>
          </p:cNvPr>
          <p:cNvSpPr txBox="1"/>
          <p:nvPr/>
        </p:nvSpPr>
        <p:spPr>
          <a:xfrm>
            <a:off x="8285935" y="6232222"/>
            <a:ext cx="1918981" cy="584775"/>
          </a:xfrm>
          <a:prstGeom prst="rect">
            <a:avLst/>
          </a:prstGeom>
          <a:noFill/>
        </p:spPr>
        <p:txBody>
          <a:bodyPr wrap="square" rtlCol="0">
            <a:spAutoFit/>
          </a:bodyPr>
          <a:lstStyle/>
          <a:p>
            <a:r>
              <a:rPr lang="en-US" sz="3200" i="1" dirty="0" err="1">
                <a:solidFill>
                  <a:srgbClr val="FFFF00"/>
                </a:solidFill>
                <a:latin typeface="Agency FB" panose="020B0503020202020204" pitchFamily="34" charset="0"/>
              </a:rPr>
              <a:t>Olumo</a:t>
            </a:r>
            <a:r>
              <a:rPr lang="en-US" sz="3200" i="1" dirty="0">
                <a:solidFill>
                  <a:srgbClr val="FFFF00"/>
                </a:solidFill>
                <a:latin typeface="Agency FB" panose="020B0503020202020204" pitchFamily="34" charset="0"/>
              </a:rPr>
              <a:t> Rock</a:t>
            </a:r>
          </a:p>
        </p:txBody>
      </p:sp>
    </p:spTree>
    <p:extLst>
      <p:ext uri="{BB962C8B-B14F-4D97-AF65-F5344CB8AC3E}">
        <p14:creationId xmlns:p14="http://schemas.microsoft.com/office/powerpoint/2010/main" val="896316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DDF39F7-5930-4597-9CD3-3BA4EAFB3F17}"/>
              </a:ext>
            </a:extLst>
          </p:cNvPr>
          <p:cNvSpPr txBox="1"/>
          <p:nvPr/>
        </p:nvSpPr>
        <p:spPr>
          <a:xfrm>
            <a:off x="2684182" y="2846044"/>
            <a:ext cx="1726755" cy="461665"/>
          </a:xfrm>
          <a:prstGeom prst="rect">
            <a:avLst/>
          </a:prstGeom>
          <a:noFill/>
        </p:spPr>
        <p:txBody>
          <a:bodyPr wrap="none" rtlCol="0">
            <a:spAutoFit/>
          </a:bodyPr>
          <a:lstStyle/>
          <a:p>
            <a:r>
              <a:rPr lang="en-US" sz="2400" b="1" dirty="0">
                <a:solidFill>
                  <a:srgbClr val="0070C0"/>
                </a:solidFill>
                <a:latin typeface="Arial" panose="020B0604020202020204" pitchFamily="34" charset="0"/>
                <a:cs typeface="Arial" panose="020B0604020202020204" pitchFamily="34" charset="0"/>
              </a:rPr>
              <a:t>472,250.69</a:t>
            </a:r>
          </a:p>
        </p:txBody>
      </p:sp>
      <p:sp>
        <p:nvSpPr>
          <p:cNvPr id="12" name="Rectangle 11"/>
          <p:cNvSpPr/>
          <p:nvPr/>
        </p:nvSpPr>
        <p:spPr>
          <a:xfrm>
            <a:off x="2196306" y="2540898"/>
            <a:ext cx="2641683" cy="369332"/>
          </a:xfrm>
          <a:prstGeom prst="rect">
            <a:avLst/>
          </a:prstGeom>
        </p:spPr>
        <p:txBody>
          <a:bodyPr wrap="square">
            <a:spAutoFit/>
          </a:bodyPr>
          <a:lstStyle/>
          <a:p>
            <a:pPr algn="ctr"/>
            <a:r>
              <a:rPr lang="en-US" b="1" dirty="0">
                <a:latin typeface="Arial" panose="020B0604020202020204" pitchFamily="34" charset="0"/>
                <a:cs typeface="Arial" panose="020B0604020202020204" pitchFamily="34" charset="0"/>
              </a:rPr>
              <a:t>Envelope Size </a:t>
            </a:r>
            <a:r>
              <a:rPr lang="en-US" b="1" strike="sngStrike" dirty="0"/>
              <a:t>N</a:t>
            </a:r>
            <a:r>
              <a:rPr lang="en-US" b="1" dirty="0"/>
              <a:t>’M</a:t>
            </a:r>
            <a:endParaRPr lang="en-US" b="1" dirty="0">
              <a:latin typeface="Arial" panose="020B0604020202020204" pitchFamily="34" charset="0"/>
              <a:cs typeface="Arial" panose="020B0604020202020204" pitchFamily="34" charset="0"/>
            </a:endParaRPr>
          </a:p>
        </p:txBody>
      </p:sp>
      <p:pic>
        <p:nvPicPr>
          <p:cNvPr id="2050" name="Picture 2" descr="E:\SYMBOL\New folder\IMG-20230410-WA00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7670" y="411997"/>
            <a:ext cx="2511667" cy="215330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0D0BBE4F-BB32-48CD-9C7A-5C19AB106C89}"/>
              </a:ext>
            </a:extLst>
          </p:cNvPr>
          <p:cNvSpPr txBox="1"/>
          <p:nvPr/>
        </p:nvSpPr>
        <p:spPr>
          <a:xfrm>
            <a:off x="6847347" y="2846424"/>
            <a:ext cx="1298752"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2.93%</a:t>
            </a:r>
          </a:p>
        </p:txBody>
      </p:sp>
      <p:sp>
        <p:nvSpPr>
          <p:cNvPr id="15" name="TextBox 14">
            <a:extLst>
              <a:ext uri="{FF2B5EF4-FFF2-40B4-BE49-F238E27FC236}">
                <a16:creationId xmlns:a16="http://schemas.microsoft.com/office/drawing/2014/main" id="{54BB2A9A-742E-4D9B-B6FC-4528A8F7C9B7}"/>
              </a:ext>
            </a:extLst>
          </p:cNvPr>
          <p:cNvSpPr txBox="1"/>
          <p:nvPr/>
        </p:nvSpPr>
        <p:spPr>
          <a:xfrm flipH="1">
            <a:off x="6373407" y="2683064"/>
            <a:ext cx="2246632" cy="307777"/>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State GDP Growth Rate</a:t>
            </a:r>
          </a:p>
        </p:txBody>
      </p:sp>
      <p:pic>
        <p:nvPicPr>
          <p:cNvPr id="2051" name="Picture 3" descr="E:\SYMBOL\IMG-20230403-WA00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7653" y="3421460"/>
            <a:ext cx="2641683" cy="2651636"/>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AE5C9F83-C064-41E8-B1AB-D17B6EE379E5}"/>
              </a:ext>
            </a:extLst>
          </p:cNvPr>
          <p:cNvSpPr txBox="1"/>
          <p:nvPr/>
        </p:nvSpPr>
        <p:spPr>
          <a:xfrm>
            <a:off x="1955748" y="6339028"/>
            <a:ext cx="1383712" cy="461665"/>
          </a:xfrm>
          <a:prstGeom prst="rect">
            <a:avLst/>
          </a:prstGeom>
          <a:noFill/>
        </p:spPr>
        <p:txBody>
          <a:bodyPr wrap="none" rtlCol="0">
            <a:spAutoFit/>
          </a:bodyPr>
          <a:lstStyle/>
          <a:p>
            <a:r>
              <a:rPr lang="en-US" sz="2400" b="1" dirty="0">
                <a:solidFill>
                  <a:srgbClr val="0070C0"/>
                </a:solidFill>
                <a:latin typeface="Arial" panose="020B0604020202020204" pitchFamily="34" charset="0"/>
                <a:cs typeface="Arial" panose="020B0604020202020204" pitchFamily="34" charset="0"/>
              </a:rPr>
              <a:t>5,737.22</a:t>
            </a:r>
          </a:p>
        </p:txBody>
      </p:sp>
      <p:sp>
        <p:nvSpPr>
          <p:cNvPr id="19" name="TextBox 18">
            <a:extLst>
              <a:ext uri="{FF2B5EF4-FFF2-40B4-BE49-F238E27FC236}">
                <a16:creationId xmlns:a16="http://schemas.microsoft.com/office/drawing/2014/main" id="{CB9ED775-78F9-4313-AF20-BFA7C3EBE464}"/>
              </a:ext>
            </a:extLst>
          </p:cNvPr>
          <p:cNvSpPr txBox="1"/>
          <p:nvPr/>
        </p:nvSpPr>
        <p:spPr>
          <a:xfrm flipH="1">
            <a:off x="1439862" y="6110666"/>
            <a:ext cx="2345139" cy="307777"/>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State GDP (N’TR)</a:t>
            </a:r>
          </a:p>
        </p:txBody>
      </p:sp>
      <p:pic>
        <p:nvPicPr>
          <p:cNvPr id="2053" name="Picture 5" descr="E:\SYMBOL\IMG-20230403-WA004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1687" y="476452"/>
            <a:ext cx="3578087" cy="2088853"/>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76848AD8-E047-4BDF-8D86-611464D76218}"/>
              </a:ext>
            </a:extLst>
          </p:cNvPr>
          <p:cNvSpPr txBox="1"/>
          <p:nvPr/>
        </p:nvSpPr>
        <p:spPr>
          <a:xfrm>
            <a:off x="6096000" y="6334670"/>
            <a:ext cx="1245029"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14.10%</a:t>
            </a:r>
          </a:p>
        </p:txBody>
      </p:sp>
      <p:sp>
        <p:nvSpPr>
          <p:cNvPr id="22" name="TextBox 21">
            <a:extLst>
              <a:ext uri="{FF2B5EF4-FFF2-40B4-BE49-F238E27FC236}">
                <a16:creationId xmlns:a16="http://schemas.microsoft.com/office/drawing/2014/main" id="{E955509E-ADD4-4102-8D06-A6F60E18AB1E}"/>
              </a:ext>
            </a:extLst>
          </p:cNvPr>
          <p:cNvSpPr txBox="1"/>
          <p:nvPr/>
        </p:nvSpPr>
        <p:spPr>
          <a:xfrm flipH="1">
            <a:off x="5547967" y="6137853"/>
            <a:ext cx="2198808" cy="307777"/>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Inflation Rate</a:t>
            </a:r>
          </a:p>
        </p:txBody>
      </p:sp>
      <p:pic>
        <p:nvPicPr>
          <p:cNvPr id="2054" name="Picture 6" descr="E:\SYMBOL\IMG-20230403-WA004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1687" y="3459030"/>
            <a:ext cx="2908352" cy="2651636"/>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a:extLst>
              <a:ext uri="{FF2B5EF4-FFF2-40B4-BE49-F238E27FC236}">
                <a16:creationId xmlns:a16="http://schemas.microsoft.com/office/drawing/2014/main" id="{9D9E5035-C96E-496B-986A-E606DD3CB89D}"/>
              </a:ext>
            </a:extLst>
          </p:cNvPr>
          <p:cNvSpPr txBox="1"/>
          <p:nvPr/>
        </p:nvSpPr>
        <p:spPr>
          <a:xfrm>
            <a:off x="9358447" y="6169149"/>
            <a:ext cx="1755609" cy="461665"/>
          </a:xfrm>
          <a:prstGeom prst="rect">
            <a:avLst/>
          </a:prstGeom>
          <a:noFill/>
        </p:spPr>
        <p:txBody>
          <a:bodyPr wrap="none" rtlCol="0">
            <a:spAutoFit/>
          </a:bodyPr>
          <a:lstStyle/>
          <a:p>
            <a:pPr algn="ctr"/>
            <a:r>
              <a:rPr lang="en-US" sz="2400" b="1" dirty="0">
                <a:solidFill>
                  <a:srgbClr val="0070C0"/>
                </a:solidFill>
                <a:latin typeface="Arial" panose="020B0604020202020204" pitchFamily="34" charset="0"/>
                <a:cs typeface="Arial" panose="020B0604020202020204" pitchFamily="34" charset="0"/>
              </a:rPr>
              <a:t>1.69Million</a:t>
            </a:r>
          </a:p>
        </p:txBody>
      </p:sp>
      <p:sp>
        <p:nvSpPr>
          <p:cNvPr id="25" name="TextBox 24">
            <a:extLst>
              <a:ext uri="{FF2B5EF4-FFF2-40B4-BE49-F238E27FC236}">
                <a16:creationId xmlns:a16="http://schemas.microsoft.com/office/drawing/2014/main" id="{52D2BD73-7238-4EA0-BCA2-A99E9D219DE2}"/>
              </a:ext>
            </a:extLst>
          </p:cNvPr>
          <p:cNvSpPr txBox="1"/>
          <p:nvPr/>
        </p:nvSpPr>
        <p:spPr>
          <a:xfrm flipH="1">
            <a:off x="9121361" y="5902532"/>
            <a:ext cx="2345139" cy="307777"/>
          </a:xfrm>
          <a:prstGeom prst="rect">
            <a:avLst/>
          </a:prstGeom>
          <a:noFill/>
        </p:spPr>
        <p:txBody>
          <a:bodyPr wrap="square" rtlCol="0">
            <a:spAutoFit/>
          </a:bodyPr>
          <a:lstStyle/>
          <a:p>
            <a:pPr algn="ctr"/>
            <a:r>
              <a:rPr lang="en-US" sz="1400" b="1" dirty="0">
                <a:latin typeface="Arial" panose="020B0604020202020204" pitchFamily="34" charset="0"/>
                <a:cs typeface="Arial" panose="020B0604020202020204" pitchFamily="34" charset="0"/>
              </a:rPr>
              <a:t>Oil Production (Barrel)</a:t>
            </a:r>
          </a:p>
        </p:txBody>
      </p:sp>
      <p:pic>
        <p:nvPicPr>
          <p:cNvPr id="2055" name="Picture 7" descr="E:\SYMBOL\IMG-20230403-WA002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48202" y="2683064"/>
            <a:ext cx="2760288" cy="311667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D7D4A239-1A35-C9F4-8CE9-77A0C40ADAC5}"/>
              </a:ext>
            </a:extLst>
          </p:cNvPr>
          <p:cNvPicPr>
            <a:picLocks noChangeAspect="1"/>
          </p:cNvPicPr>
          <p:nvPr/>
        </p:nvPicPr>
        <p:blipFill>
          <a:blip r:embed="rId7"/>
          <a:stretch>
            <a:fillRect/>
          </a:stretch>
        </p:blipFill>
        <p:spPr>
          <a:xfrm>
            <a:off x="9932124" y="0"/>
            <a:ext cx="1941823" cy="1058263"/>
          </a:xfrm>
          <a:prstGeom prst="rect">
            <a:avLst/>
          </a:prstGeom>
        </p:spPr>
      </p:pic>
      <p:sp>
        <p:nvSpPr>
          <p:cNvPr id="8" name="TextBox 7">
            <a:extLst>
              <a:ext uri="{FF2B5EF4-FFF2-40B4-BE49-F238E27FC236}">
                <a16:creationId xmlns:a16="http://schemas.microsoft.com/office/drawing/2014/main" id="{412B9B6C-CDE6-4B93-4856-7D8F150F217B}"/>
              </a:ext>
            </a:extLst>
          </p:cNvPr>
          <p:cNvSpPr txBox="1"/>
          <p:nvPr/>
        </p:nvSpPr>
        <p:spPr>
          <a:xfrm>
            <a:off x="9759846" y="1058263"/>
            <a:ext cx="2432154" cy="746358"/>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050" b="1" dirty="0"/>
          </a:p>
        </p:txBody>
      </p:sp>
      <p:grpSp>
        <p:nvGrpSpPr>
          <p:cNvPr id="9" name="Group 8">
            <a:extLst>
              <a:ext uri="{FF2B5EF4-FFF2-40B4-BE49-F238E27FC236}">
                <a16:creationId xmlns:a16="http://schemas.microsoft.com/office/drawing/2014/main" id="{F1C40DB0-5B32-6DB4-8742-670AC4ABE5F0}"/>
              </a:ext>
            </a:extLst>
          </p:cNvPr>
          <p:cNvGrpSpPr/>
          <p:nvPr/>
        </p:nvGrpSpPr>
        <p:grpSpPr>
          <a:xfrm>
            <a:off x="107363" y="63043"/>
            <a:ext cx="1327595" cy="6733293"/>
            <a:chOff x="656853" y="-118602"/>
            <a:chExt cx="1338726" cy="6554556"/>
          </a:xfrm>
        </p:grpSpPr>
        <p:sp>
          <p:nvSpPr>
            <p:cNvPr id="10" name="Rectangle 9">
              <a:extLst>
                <a:ext uri="{FF2B5EF4-FFF2-40B4-BE49-F238E27FC236}">
                  <a16:creationId xmlns:a16="http://schemas.microsoft.com/office/drawing/2014/main" id="{BAA6BF69-AC86-1EC6-D3A4-3548A8FF203C}"/>
                </a:ext>
              </a:extLst>
            </p:cNvPr>
            <p:cNvSpPr/>
            <p:nvPr/>
          </p:nvSpPr>
          <p:spPr>
            <a:xfrm rot="16200000">
              <a:off x="-1857928" y="2556379"/>
              <a:ext cx="6397374" cy="1309641"/>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TextBox 12">
              <a:extLst>
                <a:ext uri="{FF2B5EF4-FFF2-40B4-BE49-F238E27FC236}">
                  <a16:creationId xmlns:a16="http://schemas.microsoft.com/office/drawing/2014/main" id="{522100BF-7B45-7F44-9863-E9CBD0298911}"/>
                </a:ext>
              </a:extLst>
            </p:cNvPr>
            <p:cNvSpPr txBox="1"/>
            <p:nvPr/>
          </p:nvSpPr>
          <p:spPr>
            <a:xfrm rot="16200000">
              <a:off x="-1965604" y="2503855"/>
              <a:ext cx="6554556" cy="13096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0800" tIns="50800" rIns="50800" bIns="50800" numCol="1" spcCol="1270" anchor="ctr" anchorCtr="0">
              <a:noAutofit/>
            </a:bodyPr>
            <a:lstStyle/>
            <a:p>
              <a:pPr algn="ctr"/>
              <a:r>
                <a:rPr lang="en-US" sz="2400" b="1" cap="none" spc="0" dirty="0">
                  <a:ln w="22225">
                    <a:noFill/>
                    <a:prstDash val="solid"/>
                  </a:ln>
                  <a:effectLst/>
                </a:rPr>
                <a:t>MACRO-ECONOMIC AND FISCAL ASSUMPTIONS</a:t>
              </a:r>
            </a:p>
          </p:txBody>
        </p:sp>
      </p:grpSp>
      <p:sp>
        <p:nvSpPr>
          <p:cNvPr id="3" name="Slide Number Placeholder 2">
            <a:extLst>
              <a:ext uri="{FF2B5EF4-FFF2-40B4-BE49-F238E27FC236}">
                <a16:creationId xmlns:a16="http://schemas.microsoft.com/office/drawing/2014/main" id="{1439CCDB-86E2-4604-7E5E-BAA74373AF40}"/>
              </a:ext>
            </a:extLst>
          </p:cNvPr>
          <p:cNvSpPr>
            <a:spLocks noGrp="1"/>
          </p:cNvSpPr>
          <p:nvPr>
            <p:ph type="sldNum" sz="quarter" idx="12"/>
          </p:nvPr>
        </p:nvSpPr>
        <p:spPr>
          <a:xfrm>
            <a:off x="9448800" y="6630814"/>
            <a:ext cx="2743200" cy="365125"/>
          </a:xfrm>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309499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E0AA4-4D1C-475A-8E29-85F5D702A525}"/>
              </a:ext>
            </a:extLst>
          </p:cNvPr>
          <p:cNvSpPr>
            <a:spLocks noGrp="1"/>
          </p:cNvSpPr>
          <p:nvPr>
            <p:ph type="title"/>
          </p:nvPr>
        </p:nvSpPr>
        <p:spPr>
          <a:xfrm>
            <a:off x="231565" y="1328264"/>
            <a:ext cx="4154907" cy="559358"/>
          </a:xfrm>
          <a:solidFill>
            <a:schemeClr val="accent2"/>
          </a:solidFill>
          <a:ln w="19050"/>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algn="ctr">
              <a:defRPr/>
            </a:pPr>
            <a:r>
              <a:rPr lang="en-US" sz="2000" b="1" kern="1200" dirty="0">
                <a:solidFill>
                  <a:srgbClr val="0070C0"/>
                </a:solidFill>
                <a:latin typeface="Arial Rounded MT Bold" panose="020F0704030504030204" pitchFamily="34" charset="0"/>
                <a:ea typeface="+mj-ea"/>
                <a:cs typeface="+mj-cs"/>
              </a:rPr>
              <a:t>2023 – 2025          FUNDING  PROJECTIONS</a:t>
            </a:r>
          </a:p>
        </p:txBody>
      </p:sp>
      <p:sp>
        <p:nvSpPr>
          <p:cNvPr id="3" name="Slide Number Placeholder 2">
            <a:extLst>
              <a:ext uri="{FF2B5EF4-FFF2-40B4-BE49-F238E27FC236}">
                <a16:creationId xmlns:a16="http://schemas.microsoft.com/office/drawing/2014/main" id="{62660987-BD08-9C1B-E609-DEC1C26224B6}"/>
              </a:ext>
            </a:extLst>
          </p:cNvPr>
          <p:cNvSpPr>
            <a:spLocks noGrp="1"/>
          </p:cNvSpPr>
          <p:nvPr>
            <p:ph type="sldNum" sz="quarter" idx="12"/>
          </p:nvPr>
        </p:nvSpPr>
        <p:spPr>
          <a:xfrm>
            <a:off x="8663609" y="6478562"/>
            <a:ext cx="2743200" cy="365125"/>
          </a:xfrm>
        </p:spPr>
        <p:txBody>
          <a:bodyPr/>
          <a:lstStyle/>
          <a:p>
            <a:fld id="{4FAB73BC-B049-4115-A692-8D63A059BFB8}" type="slidenum">
              <a:rPr lang="en-US" smtClean="0"/>
              <a:t>6</a:t>
            </a:fld>
            <a:endParaRPr lang="en-US" dirty="0"/>
          </a:p>
        </p:txBody>
      </p:sp>
      <p:graphicFrame>
        <p:nvGraphicFramePr>
          <p:cNvPr id="13" name="Table 13">
            <a:extLst>
              <a:ext uri="{FF2B5EF4-FFF2-40B4-BE49-F238E27FC236}">
                <a16:creationId xmlns:a16="http://schemas.microsoft.com/office/drawing/2014/main" id="{D350C375-9668-7987-96EA-92DBFE24BFC8}"/>
              </a:ext>
            </a:extLst>
          </p:cNvPr>
          <p:cNvGraphicFramePr>
            <a:graphicFrameLocks noGrp="1"/>
          </p:cNvGraphicFramePr>
          <p:nvPr>
            <p:extLst>
              <p:ext uri="{D42A27DB-BD31-4B8C-83A1-F6EECF244321}">
                <p14:modId xmlns:p14="http://schemas.microsoft.com/office/powerpoint/2010/main" val="731700569"/>
              </p:ext>
            </p:extLst>
          </p:nvPr>
        </p:nvGraphicFramePr>
        <p:xfrm>
          <a:off x="4488298" y="1468760"/>
          <a:ext cx="7308114" cy="5222809"/>
        </p:xfrm>
        <a:graphic>
          <a:graphicData uri="http://schemas.openxmlformats.org/drawingml/2006/table">
            <a:tbl>
              <a:tblPr firstRow="1" bandRow="1">
                <a:tableStyleId>{5C22544A-7EE6-4342-B048-85BDC9FD1C3A}</a:tableStyleId>
              </a:tblPr>
              <a:tblGrid>
                <a:gridCol w="2458891">
                  <a:extLst>
                    <a:ext uri="{9D8B030D-6E8A-4147-A177-3AD203B41FA5}">
                      <a16:colId xmlns:a16="http://schemas.microsoft.com/office/drawing/2014/main" val="2321342120"/>
                    </a:ext>
                  </a:extLst>
                </a:gridCol>
                <a:gridCol w="1596865">
                  <a:extLst>
                    <a:ext uri="{9D8B030D-6E8A-4147-A177-3AD203B41FA5}">
                      <a16:colId xmlns:a16="http://schemas.microsoft.com/office/drawing/2014/main" val="2836646128"/>
                    </a:ext>
                  </a:extLst>
                </a:gridCol>
                <a:gridCol w="1639259">
                  <a:extLst>
                    <a:ext uri="{9D8B030D-6E8A-4147-A177-3AD203B41FA5}">
                      <a16:colId xmlns:a16="http://schemas.microsoft.com/office/drawing/2014/main" val="2423983799"/>
                    </a:ext>
                  </a:extLst>
                </a:gridCol>
                <a:gridCol w="1613099">
                  <a:extLst>
                    <a:ext uri="{9D8B030D-6E8A-4147-A177-3AD203B41FA5}">
                      <a16:colId xmlns:a16="http://schemas.microsoft.com/office/drawing/2014/main" val="1346953887"/>
                    </a:ext>
                  </a:extLst>
                </a:gridCol>
              </a:tblGrid>
              <a:tr h="304503">
                <a:tc rowSpan="2">
                  <a:txBody>
                    <a:bodyPr/>
                    <a:lstStyle/>
                    <a:p>
                      <a:pPr algn="ctr" fontAlgn="ctr"/>
                      <a:r>
                        <a:rPr lang="en-US" sz="1400" b="1" i="0" u="none" strike="noStrike" dirty="0">
                          <a:solidFill>
                            <a:srgbClr val="000000"/>
                          </a:solidFill>
                          <a:effectLst/>
                          <a:latin typeface="Calibri" panose="020F0502020204030204" pitchFamily="34" charset="0"/>
                        </a:rPr>
                        <a:t>ITEMS</a:t>
                      </a:r>
                    </a:p>
                  </a:txBody>
                  <a:tcPr marL="9525" marR="9525" marT="9525" marB="0" anchor="ctr"/>
                </a:tc>
                <a:tc>
                  <a:txBody>
                    <a:bodyPr/>
                    <a:lstStyle/>
                    <a:p>
                      <a:pPr algn="ctr" fontAlgn="b"/>
                      <a:r>
                        <a:rPr lang="en-US" sz="1400" b="1" i="0" u="none" strike="noStrike" dirty="0">
                          <a:solidFill>
                            <a:srgbClr val="000000"/>
                          </a:solidFill>
                          <a:effectLst/>
                          <a:latin typeface="Calibri" panose="020F0502020204030204" pitchFamily="34" charset="0"/>
                        </a:rPr>
                        <a:t>APPROVED BUDGET 2023</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 BUDGET PROPOSALS 2024</a:t>
                      </a:r>
                    </a:p>
                  </a:txBody>
                  <a:tcPr marL="9525" marR="9525" marT="9525" marB="0" anchor="b"/>
                </a:tc>
                <a:tc>
                  <a:txBody>
                    <a:bodyPr/>
                    <a:lstStyle/>
                    <a:p>
                      <a:pPr algn="ctr" fontAlgn="b"/>
                      <a:r>
                        <a:rPr lang="en-US" sz="1400" b="1" i="0" u="none" strike="noStrike" dirty="0">
                          <a:solidFill>
                            <a:srgbClr val="000000"/>
                          </a:solidFill>
                          <a:effectLst/>
                          <a:latin typeface="Calibri" panose="020F0502020204030204" pitchFamily="34" charset="0"/>
                        </a:rPr>
                        <a:t>BUDGET PROPOSALS 2025</a:t>
                      </a:r>
                    </a:p>
                  </a:txBody>
                  <a:tcPr marL="9525" marR="9525" marT="9525" marB="0" anchor="b"/>
                </a:tc>
                <a:extLst>
                  <a:ext uri="{0D108BD9-81ED-4DB2-BD59-A6C34878D82A}">
                    <a16:rowId xmlns:a16="http://schemas.microsoft.com/office/drawing/2014/main" val="2361044585"/>
                  </a:ext>
                </a:extLst>
              </a:tr>
              <a:tr h="304503">
                <a:tc vMerge="1">
                  <a:txBody>
                    <a:bodyPr/>
                    <a:lstStyle/>
                    <a:p>
                      <a:endParaRPr lang="en-US"/>
                    </a:p>
                  </a:txBody>
                  <a:tcPr/>
                </a:tc>
                <a:tc>
                  <a:txBody>
                    <a:bodyPr/>
                    <a:lstStyle/>
                    <a:p>
                      <a:pPr algn="ctr" fontAlgn="b"/>
                      <a:r>
                        <a:rPr lang="en-US" sz="1200" b="1" i="0" u="none" strike="sngStrike" dirty="0">
                          <a:solidFill>
                            <a:srgbClr val="000000"/>
                          </a:solidFill>
                          <a:effectLst/>
                          <a:latin typeface="Calibri" panose="020F0502020204030204" pitchFamily="34" charset="0"/>
                        </a:rPr>
                        <a:t>N</a:t>
                      </a:r>
                      <a:endParaRPr lang="en-US"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b="1" i="0" u="none" strike="sngStrike">
                          <a:solidFill>
                            <a:srgbClr val="000000"/>
                          </a:solidFill>
                          <a:effectLst/>
                          <a:latin typeface="Calibri" panose="020F0502020204030204" pitchFamily="34" charset="0"/>
                        </a:rPr>
                        <a:t>N</a:t>
                      </a:r>
                      <a:endParaRPr lang="en-US" sz="12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b="1" i="0" u="none" strike="sngStrike" dirty="0">
                          <a:solidFill>
                            <a:srgbClr val="000000"/>
                          </a:solidFill>
                          <a:effectLst/>
                          <a:latin typeface="Calibri" panose="020F0502020204030204" pitchFamily="34" charset="0"/>
                        </a:rPr>
                        <a:t>N</a:t>
                      </a:r>
                      <a:endParaRPr lang="en-US" sz="12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7475089"/>
                  </a:ext>
                </a:extLst>
              </a:tr>
              <a:tr h="304503">
                <a:tc>
                  <a:txBody>
                    <a:bodyPr/>
                    <a:lstStyle/>
                    <a:p>
                      <a:pPr algn="l" fontAlgn="b"/>
                      <a:r>
                        <a:rPr lang="en-US" sz="1100" b="0" i="0" u="none" strike="noStrike">
                          <a:solidFill>
                            <a:srgbClr val="000000"/>
                          </a:solidFill>
                          <a:effectLst/>
                          <a:latin typeface="Calibri" panose="020F0502020204030204" pitchFamily="34" charset="0"/>
                        </a:rPr>
                        <a:t>Internally Generated Revenue (OGIRS)</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90,000,000,000.00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92,125,435,680.00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110,550,522,816.00 </a:t>
                      </a:r>
                    </a:p>
                  </a:txBody>
                  <a:tcPr marL="9525" marR="9525" marT="9525" marB="0" anchor="b"/>
                </a:tc>
                <a:extLst>
                  <a:ext uri="{0D108BD9-81ED-4DB2-BD59-A6C34878D82A}">
                    <a16:rowId xmlns:a16="http://schemas.microsoft.com/office/drawing/2014/main" val="3111446335"/>
                  </a:ext>
                </a:extLst>
              </a:tr>
              <a:tr h="304503">
                <a:tc>
                  <a:txBody>
                    <a:bodyPr/>
                    <a:lstStyle/>
                    <a:p>
                      <a:pPr algn="l" fontAlgn="b"/>
                      <a:r>
                        <a:rPr lang="en-US" sz="1100" b="0" i="0" u="none" strike="noStrike">
                          <a:solidFill>
                            <a:srgbClr val="000000"/>
                          </a:solidFill>
                          <a:effectLst/>
                          <a:latin typeface="Calibri" panose="020F0502020204030204" pitchFamily="34" charset="0"/>
                        </a:rPr>
                        <a:t>Internally Generated Revenue (MDAs)</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120,248,909,826.51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140,330,364,142.13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170,453,870,733.73 </a:t>
                      </a:r>
                    </a:p>
                  </a:txBody>
                  <a:tcPr marL="9525" marR="9525" marT="9525" marB="0" anchor="b"/>
                </a:tc>
                <a:extLst>
                  <a:ext uri="{0D108BD9-81ED-4DB2-BD59-A6C34878D82A}">
                    <a16:rowId xmlns:a16="http://schemas.microsoft.com/office/drawing/2014/main" val="3414478605"/>
                  </a:ext>
                </a:extLst>
              </a:tr>
              <a:tr h="219019">
                <a:tc>
                  <a:txBody>
                    <a:bodyPr/>
                    <a:lstStyle/>
                    <a:p>
                      <a:pPr algn="l" fontAlgn="b"/>
                      <a:r>
                        <a:rPr lang="en-US" sz="1100" b="1" i="0" u="none" strike="noStrike">
                          <a:solidFill>
                            <a:srgbClr val="000000"/>
                          </a:solidFill>
                          <a:effectLst/>
                          <a:latin typeface="Calibri" panose="020F0502020204030204" pitchFamily="34" charset="0"/>
                        </a:rPr>
                        <a:t>Sub-Total (IGR)</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210,248,909,826.51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232,455,799,822.13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281,004,393,549.73 </a:t>
                      </a:r>
                    </a:p>
                  </a:txBody>
                  <a:tcPr marL="9525" marR="9525" marT="9525" marB="0" anchor="b"/>
                </a:tc>
                <a:extLst>
                  <a:ext uri="{0D108BD9-81ED-4DB2-BD59-A6C34878D82A}">
                    <a16:rowId xmlns:a16="http://schemas.microsoft.com/office/drawing/2014/main" val="2792580272"/>
                  </a:ext>
                </a:extLst>
              </a:tr>
              <a:tr h="304503">
                <a:tc>
                  <a:txBody>
                    <a:bodyPr/>
                    <a:lstStyle/>
                    <a:p>
                      <a:pPr algn="l" fontAlgn="b"/>
                      <a:r>
                        <a:rPr lang="en-US" sz="1100" b="0" i="0" u="none" strike="noStrike">
                          <a:solidFill>
                            <a:srgbClr val="000000"/>
                          </a:solidFill>
                          <a:effectLst/>
                          <a:latin typeface="Calibri" panose="020F0502020204030204" pitchFamily="34" charset="0"/>
                        </a:rPr>
                        <a:t>EXTERNAL LOANS</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31,803,156,000.00 </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      33,889,680,000.00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31,154,112,000.00 </a:t>
                      </a:r>
                    </a:p>
                  </a:txBody>
                  <a:tcPr marL="9525" marR="9525" marT="9525" marB="0" anchor="b"/>
                </a:tc>
                <a:extLst>
                  <a:ext uri="{0D108BD9-81ED-4DB2-BD59-A6C34878D82A}">
                    <a16:rowId xmlns:a16="http://schemas.microsoft.com/office/drawing/2014/main" val="2961112499"/>
                  </a:ext>
                </a:extLst>
              </a:tr>
              <a:tr h="304503">
                <a:tc>
                  <a:txBody>
                    <a:bodyPr/>
                    <a:lstStyle/>
                    <a:p>
                      <a:pPr algn="l" fontAlgn="b"/>
                      <a:r>
                        <a:rPr lang="en-US" sz="1100" b="0" i="0" u="none" strike="noStrike">
                          <a:solidFill>
                            <a:srgbClr val="000000"/>
                          </a:solidFill>
                          <a:effectLst/>
                          <a:latin typeface="Calibri" panose="020F0502020204030204" pitchFamily="34" charset="0"/>
                        </a:rPr>
                        <a:t>INTERNAL LOANS</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84,895,510,000.00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63,944,830,000.00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26,666,450,000.00 </a:t>
                      </a:r>
                    </a:p>
                  </a:txBody>
                  <a:tcPr marL="9525" marR="9525" marT="9525" marB="0" anchor="b"/>
                </a:tc>
                <a:extLst>
                  <a:ext uri="{0D108BD9-81ED-4DB2-BD59-A6C34878D82A}">
                    <a16:rowId xmlns:a16="http://schemas.microsoft.com/office/drawing/2014/main" val="873030799"/>
                  </a:ext>
                </a:extLst>
              </a:tr>
              <a:tr h="304503">
                <a:tc>
                  <a:txBody>
                    <a:bodyPr/>
                    <a:lstStyle/>
                    <a:p>
                      <a:pPr algn="l" fontAlgn="b"/>
                      <a:r>
                        <a:rPr lang="en-US" sz="1100" b="1" i="0" u="none" strike="noStrike">
                          <a:solidFill>
                            <a:srgbClr val="000000"/>
                          </a:solidFill>
                          <a:effectLst/>
                          <a:latin typeface="Calibri" panose="020F0502020204030204" pitchFamily="34" charset="0"/>
                        </a:rPr>
                        <a:t>SUB-TOTAL LOANS</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116,698,666,000.00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97,834,510,000.00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57,820,562,000.00 </a:t>
                      </a:r>
                    </a:p>
                  </a:txBody>
                  <a:tcPr marL="9525" marR="9525" marT="9525" marB="0" anchor="b"/>
                </a:tc>
                <a:extLst>
                  <a:ext uri="{0D108BD9-81ED-4DB2-BD59-A6C34878D82A}">
                    <a16:rowId xmlns:a16="http://schemas.microsoft.com/office/drawing/2014/main" val="422883812"/>
                  </a:ext>
                </a:extLst>
              </a:tr>
              <a:tr h="304503">
                <a:tc>
                  <a:txBody>
                    <a:bodyPr/>
                    <a:lstStyle/>
                    <a:p>
                      <a:pPr algn="l" fontAlgn="b"/>
                      <a:r>
                        <a:rPr lang="en-US" sz="1100" b="0" i="0" u="none" strike="noStrike">
                          <a:solidFill>
                            <a:srgbClr val="000000"/>
                          </a:solidFill>
                          <a:effectLst/>
                          <a:latin typeface="Calibri" panose="020F0502020204030204" pitchFamily="34" charset="0"/>
                        </a:rPr>
                        <a:t>TOTAL GRANTS</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11,673,450,588.72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8,282,000,000.00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4,376,000,000.00 </a:t>
                      </a:r>
                    </a:p>
                  </a:txBody>
                  <a:tcPr marL="9525" marR="9525" marT="9525" marB="0" anchor="b"/>
                </a:tc>
                <a:extLst>
                  <a:ext uri="{0D108BD9-81ED-4DB2-BD59-A6C34878D82A}">
                    <a16:rowId xmlns:a16="http://schemas.microsoft.com/office/drawing/2014/main" val="2906168934"/>
                  </a:ext>
                </a:extLst>
              </a:tr>
              <a:tr h="304503">
                <a:tc>
                  <a:txBody>
                    <a:bodyPr/>
                    <a:lstStyle/>
                    <a:p>
                      <a:pPr algn="l" fontAlgn="b"/>
                      <a:r>
                        <a:rPr lang="en-US" sz="1100" b="1" i="0" u="none" strike="noStrike">
                          <a:solidFill>
                            <a:srgbClr val="000000"/>
                          </a:solidFill>
                          <a:effectLst/>
                          <a:latin typeface="Calibri" panose="020F0502020204030204" pitchFamily="34" charset="0"/>
                        </a:rPr>
                        <a:t>TOTAL CAPITAL RECEIPTS</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128,372,116,588.72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106,116,510,000.00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62,196,562,000.00 </a:t>
                      </a:r>
                    </a:p>
                  </a:txBody>
                  <a:tcPr marL="9525" marR="9525" marT="9525" marB="0" anchor="b"/>
                </a:tc>
                <a:extLst>
                  <a:ext uri="{0D108BD9-81ED-4DB2-BD59-A6C34878D82A}">
                    <a16:rowId xmlns:a16="http://schemas.microsoft.com/office/drawing/2014/main" val="3617843183"/>
                  </a:ext>
                </a:extLst>
              </a:tr>
              <a:tr h="304503">
                <a:tc>
                  <a:txBody>
                    <a:bodyPr/>
                    <a:lstStyle/>
                    <a:p>
                      <a:pPr algn="l" fontAlgn="b"/>
                      <a:r>
                        <a:rPr lang="en-US" sz="1100" b="0" i="0" u="none" strike="noStrike">
                          <a:solidFill>
                            <a:srgbClr val="000000"/>
                          </a:solidFill>
                          <a:effectLst/>
                          <a:latin typeface="Calibri" panose="020F0502020204030204" pitchFamily="34" charset="0"/>
                        </a:rPr>
                        <a:t>STATUTORY ALLOCATION</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50,730,566,593.86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60,946,141,451.89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66,725,143,184.72 </a:t>
                      </a:r>
                    </a:p>
                  </a:txBody>
                  <a:tcPr marL="9525" marR="9525" marT="9525" marB="0" anchor="b"/>
                </a:tc>
                <a:extLst>
                  <a:ext uri="{0D108BD9-81ED-4DB2-BD59-A6C34878D82A}">
                    <a16:rowId xmlns:a16="http://schemas.microsoft.com/office/drawing/2014/main" val="2212307011"/>
                  </a:ext>
                </a:extLst>
              </a:tr>
              <a:tr h="304503">
                <a:tc>
                  <a:txBody>
                    <a:bodyPr/>
                    <a:lstStyle/>
                    <a:p>
                      <a:pPr algn="l" fontAlgn="b"/>
                      <a:r>
                        <a:rPr lang="en-US" sz="1100" b="0" i="0" u="none" strike="noStrike" dirty="0">
                          <a:solidFill>
                            <a:srgbClr val="000000"/>
                          </a:solidFill>
                          <a:effectLst/>
                          <a:latin typeface="Calibri" panose="020F0502020204030204" pitchFamily="34" charset="0"/>
                        </a:rPr>
                        <a:t>EXCESS CRUDE, EXCHANGE GAIN ETC</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3,845,054,076.26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4,466,414,814.98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5,166,004,255.50 </a:t>
                      </a:r>
                    </a:p>
                  </a:txBody>
                  <a:tcPr marL="9525" marR="9525" marT="9525" marB="0" anchor="b"/>
                </a:tc>
                <a:extLst>
                  <a:ext uri="{0D108BD9-81ED-4DB2-BD59-A6C34878D82A}">
                    <a16:rowId xmlns:a16="http://schemas.microsoft.com/office/drawing/2014/main" val="1537093529"/>
                  </a:ext>
                </a:extLst>
              </a:tr>
              <a:tr h="304503">
                <a:tc>
                  <a:txBody>
                    <a:bodyPr/>
                    <a:lstStyle/>
                    <a:p>
                      <a:pPr algn="l" fontAlgn="b"/>
                      <a:r>
                        <a:rPr lang="en-US" sz="1100" b="1" i="0" u="none" strike="noStrike">
                          <a:solidFill>
                            <a:srgbClr val="000000"/>
                          </a:solidFill>
                          <a:effectLst/>
                          <a:latin typeface="Calibri" panose="020F0502020204030204" pitchFamily="34" charset="0"/>
                        </a:rPr>
                        <a:t>TOTAL STATUTORY ALLOCATION</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54,575,620,670.11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65,412,556,266.87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71,891,147,440.23 </a:t>
                      </a:r>
                    </a:p>
                  </a:txBody>
                  <a:tcPr marL="9525" marR="9525" marT="9525" marB="0" anchor="b"/>
                </a:tc>
                <a:extLst>
                  <a:ext uri="{0D108BD9-81ED-4DB2-BD59-A6C34878D82A}">
                    <a16:rowId xmlns:a16="http://schemas.microsoft.com/office/drawing/2014/main" val="575969118"/>
                  </a:ext>
                </a:extLst>
              </a:tr>
              <a:tr h="304503">
                <a:tc>
                  <a:txBody>
                    <a:bodyPr/>
                    <a:lstStyle/>
                    <a:p>
                      <a:pPr algn="l" fontAlgn="b"/>
                      <a:r>
                        <a:rPr lang="en-US" sz="1100" b="0" i="0" u="none" strike="noStrike">
                          <a:solidFill>
                            <a:srgbClr val="000000"/>
                          </a:solidFill>
                          <a:effectLst/>
                          <a:latin typeface="Calibri" panose="020F0502020204030204" pitchFamily="34" charset="0"/>
                        </a:rPr>
                        <a:t>VAT</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37,422,406,721.33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48,426,098,383.36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64,211,788,755.58 </a:t>
                      </a:r>
                    </a:p>
                  </a:txBody>
                  <a:tcPr marL="9525" marR="9525" marT="9525" marB="0" anchor="b"/>
                </a:tc>
                <a:extLst>
                  <a:ext uri="{0D108BD9-81ED-4DB2-BD59-A6C34878D82A}">
                    <a16:rowId xmlns:a16="http://schemas.microsoft.com/office/drawing/2014/main" val="678439259"/>
                  </a:ext>
                </a:extLst>
              </a:tr>
              <a:tr h="304503">
                <a:tc>
                  <a:txBody>
                    <a:bodyPr/>
                    <a:lstStyle/>
                    <a:p>
                      <a:pPr algn="l" fontAlgn="b"/>
                      <a:r>
                        <a:rPr lang="en-US" sz="1100" b="1" i="0" u="none" strike="noStrike">
                          <a:solidFill>
                            <a:srgbClr val="000000"/>
                          </a:solidFill>
                          <a:effectLst/>
                          <a:latin typeface="Calibri" panose="020F0502020204030204" pitchFamily="34" charset="0"/>
                        </a:rPr>
                        <a:t>TOTAL FAAC</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91,998,027,391.45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113,838,654,650.23 </a:t>
                      </a:r>
                    </a:p>
                  </a:txBody>
                  <a:tcPr marL="9525" marR="9525" marT="9525" marB="0" anchor="b"/>
                </a:tc>
                <a:tc>
                  <a:txBody>
                    <a:bodyPr/>
                    <a:lstStyle/>
                    <a:p>
                      <a:pPr algn="l" fontAlgn="b"/>
                      <a:r>
                        <a:rPr lang="en-US" sz="1100" b="1" i="0" u="none" strike="noStrike">
                          <a:solidFill>
                            <a:srgbClr val="000000"/>
                          </a:solidFill>
                          <a:effectLst/>
                          <a:latin typeface="Calibri" panose="020F0502020204030204" pitchFamily="34" charset="0"/>
                        </a:rPr>
                        <a:t>   136,102,936,195.80 </a:t>
                      </a:r>
                    </a:p>
                  </a:txBody>
                  <a:tcPr marL="9525" marR="9525" marT="9525" marB="0" anchor="b"/>
                </a:tc>
                <a:extLst>
                  <a:ext uri="{0D108BD9-81ED-4DB2-BD59-A6C34878D82A}">
                    <a16:rowId xmlns:a16="http://schemas.microsoft.com/office/drawing/2014/main" val="3948577795"/>
                  </a:ext>
                </a:extLst>
              </a:tr>
              <a:tr h="304503">
                <a:tc>
                  <a:txBody>
                    <a:bodyPr/>
                    <a:lstStyle/>
                    <a:p>
                      <a:pPr algn="l" fontAlgn="b"/>
                      <a:r>
                        <a:rPr lang="en-US" sz="1100" b="0" i="0" u="none" strike="noStrike">
                          <a:solidFill>
                            <a:srgbClr val="000000"/>
                          </a:solidFill>
                          <a:effectLst/>
                          <a:latin typeface="Calibri" panose="020F0502020204030204" pitchFamily="34" charset="0"/>
                        </a:rPr>
                        <a:t>OPENING BALANCE</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41,631,640,640.90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49,573,004,414.44 </a:t>
                      </a:r>
                    </a:p>
                  </a:txBody>
                  <a:tcPr marL="9525" marR="9525" marT="9525" marB="0" anchor="b"/>
                </a:tc>
                <a:tc>
                  <a:txBody>
                    <a:bodyPr/>
                    <a:lstStyle/>
                    <a:p>
                      <a:pPr algn="l" fontAlgn="b"/>
                      <a:r>
                        <a:rPr lang="en-US" sz="1100" b="0" i="0" u="none" strike="noStrike">
                          <a:solidFill>
                            <a:srgbClr val="000000"/>
                          </a:solidFill>
                          <a:effectLst/>
                          <a:latin typeface="Calibri" panose="020F0502020204030204" pitchFamily="34" charset="0"/>
                        </a:rPr>
                        <a:t>      50,596,463,833.25 </a:t>
                      </a:r>
                    </a:p>
                  </a:txBody>
                  <a:tcPr marL="9525" marR="9525" marT="9525" marB="0" anchor="b"/>
                </a:tc>
                <a:extLst>
                  <a:ext uri="{0D108BD9-81ED-4DB2-BD59-A6C34878D82A}">
                    <a16:rowId xmlns:a16="http://schemas.microsoft.com/office/drawing/2014/main" val="1353610488"/>
                  </a:ext>
                </a:extLst>
              </a:tr>
              <a:tr h="304503">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472,250,694,447.57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501,983,968,886.79 </a:t>
                      </a:r>
                    </a:p>
                  </a:txBody>
                  <a:tcPr marL="9525" marR="9525" marT="9525" marB="0" anchor="b"/>
                </a:tc>
                <a:tc>
                  <a:txBody>
                    <a:bodyPr/>
                    <a:lstStyle/>
                    <a:p>
                      <a:pPr algn="l" fontAlgn="b"/>
                      <a:r>
                        <a:rPr lang="en-US" sz="1100" b="1" i="0" u="none" strike="noStrike" dirty="0">
                          <a:solidFill>
                            <a:srgbClr val="000000"/>
                          </a:solidFill>
                          <a:effectLst/>
                          <a:latin typeface="Calibri" panose="020F0502020204030204" pitchFamily="34" charset="0"/>
                        </a:rPr>
                        <a:t>   529,900,355,578.78 </a:t>
                      </a:r>
                    </a:p>
                  </a:txBody>
                  <a:tcPr marL="9525" marR="9525" marT="9525" marB="0" anchor="b"/>
                </a:tc>
                <a:extLst>
                  <a:ext uri="{0D108BD9-81ED-4DB2-BD59-A6C34878D82A}">
                    <a16:rowId xmlns:a16="http://schemas.microsoft.com/office/drawing/2014/main" val="3778508697"/>
                  </a:ext>
                </a:extLst>
              </a:tr>
            </a:tbl>
          </a:graphicData>
        </a:graphic>
      </p:graphicFrame>
      <p:pic>
        <p:nvPicPr>
          <p:cNvPr id="7" name="Picture 6">
            <a:extLst>
              <a:ext uri="{FF2B5EF4-FFF2-40B4-BE49-F238E27FC236}">
                <a16:creationId xmlns:a16="http://schemas.microsoft.com/office/drawing/2014/main" id="{FCF6BC09-32E6-F7FE-8147-ED1DFB8BAE77}"/>
              </a:ext>
            </a:extLst>
          </p:cNvPr>
          <p:cNvPicPr>
            <a:picLocks noChangeAspect="1"/>
          </p:cNvPicPr>
          <p:nvPr/>
        </p:nvPicPr>
        <p:blipFill>
          <a:blip r:embed="rId2"/>
          <a:stretch>
            <a:fillRect/>
          </a:stretch>
        </p:blipFill>
        <p:spPr>
          <a:xfrm>
            <a:off x="9653283" y="140209"/>
            <a:ext cx="2143125" cy="776030"/>
          </a:xfrm>
          <a:prstGeom prst="rect">
            <a:avLst/>
          </a:prstGeom>
        </p:spPr>
      </p:pic>
      <p:sp>
        <p:nvSpPr>
          <p:cNvPr id="8" name="TextBox 7">
            <a:extLst>
              <a:ext uri="{FF2B5EF4-FFF2-40B4-BE49-F238E27FC236}">
                <a16:creationId xmlns:a16="http://schemas.microsoft.com/office/drawing/2014/main" id="{E9AD6D08-6103-A5D2-1A83-906D910B108B}"/>
              </a:ext>
            </a:extLst>
          </p:cNvPr>
          <p:cNvSpPr txBox="1"/>
          <p:nvPr/>
        </p:nvSpPr>
        <p:spPr>
          <a:xfrm>
            <a:off x="9508751" y="916239"/>
            <a:ext cx="2683249"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pic>
        <p:nvPicPr>
          <p:cNvPr id="6" name="Picture 5">
            <a:extLst>
              <a:ext uri="{FF2B5EF4-FFF2-40B4-BE49-F238E27FC236}">
                <a16:creationId xmlns:a16="http://schemas.microsoft.com/office/drawing/2014/main" id="{6F3AB1FB-E6D8-242B-A2E2-C73587B867D5}"/>
              </a:ext>
            </a:extLst>
          </p:cNvPr>
          <p:cNvPicPr>
            <a:picLocks noChangeAspect="1"/>
          </p:cNvPicPr>
          <p:nvPr/>
        </p:nvPicPr>
        <p:blipFill>
          <a:blip r:embed="rId3"/>
          <a:stretch>
            <a:fillRect/>
          </a:stretch>
        </p:blipFill>
        <p:spPr>
          <a:xfrm>
            <a:off x="231565" y="1916725"/>
            <a:ext cx="4154907" cy="4643101"/>
          </a:xfrm>
          <a:prstGeom prst="rect">
            <a:avLst/>
          </a:prstGeom>
        </p:spPr>
      </p:pic>
    </p:spTree>
    <p:extLst>
      <p:ext uri="{BB962C8B-B14F-4D97-AF65-F5344CB8AC3E}">
        <p14:creationId xmlns:p14="http://schemas.microsoft.com/office/powerpoint/2010/main" val="641501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F4DF8429-3565-2982-05B3-5A901580A590}"/>
              </a:ext>
            </a:extLst>
          </p:cNvPr>
          <p:cNvGraphicFramePr/>
          <p:nvPr>
            <p:extLst>
              <p:ext uri="{D42A27DB-BD31-4B8C-83A1-F6EECF244321}">
                <p14:modId xmlns:p14="http://schemas.microsoft.com/office/powerpoint/2010/main" val="209302321"/>
              </p:ext>
            </p:extLst>
          </p:nvPr>
        </p:nvGraphicFramePr>
        <p:xfrm>
          <a:off x="785582" y="88441"/>
          <a:ext cx="10389704" cy="5998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6">
            <a:extLst>
              <a:ext uri="{FF2B5EF4-FFF2-40B4-BE49-F238E27FC236}">
                <a16:creationId xmlns:a16="http://schemas.microsoft.com/office/drawing/2014/main" id="{F3F9FD47-4282-2B4E-C015-A92CCE6284F8}"/>
              </a:ext>
            </a:extLst>
          </p:cNvPr>
          <p:cNvGrpSpPr/>
          <p:nvPr/>
        </p:nvGrpSpPr>
        <p:grpSpPr>
          <a:xfrm>
            <a:off x="107363" y="36266"/>
            <a:ext cx="1327595" cy="6733293"/>
            <a:chOff x="656853" y="-144668"/>
            <a:chExt cx="1338726" cy="6554556"/>
          </a:xfrm>
        </p:grpSpPr>
        <p:sp>
          <p:nvSpPr>
            <p:cNvPr id="8" name="Rectangle 7">
              <a:extLst>
                <a:ext uri="{FF2B5EF4-FFF2-40B4-BE49-F238E27FC236}">
                  <a16:creationId xmlns:a16="http://schemas.microsoft.com/office/drawing/2014/main" id="{CD663DCB-C381-CBD0-C718-2FF01BC9C480}"/>
                </a:ext>
              </a:extLst>
            </p:cNvPr>
            <p:cNvSpPr/>
            <p:nvPr/>
          </p:nvSpPr>
          <p:spPr>
            <a:xfrm rot="16200000">
              <a:off x="-1857928" y="2556379"/>
              <a:ext cx="6397374" cy="1309641"/>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TextBox 8">
              <a:extLst>
                <a:ext uri="{FF2B5EF4-FFF2-40B4-BE49-F238E27FC236}">
                  <a16:creationId xmlns:a16="http://schemas.microsoft.com/office/drawing/2014/main" id="{3724F986-87DA-454C-758A-CBA24230505A}"/>
                </a:ext>
              </a:extLst>
            </p:cNvPr>
            <p:cNvSpPr txBox="1"/>
            <p:nvPr/>
          </p:nvSpPr>
          <p:spPr>
            <a:xfrm rot="16200000">
              <a:off x="-1965604" y="2477789"/>
              <a:ext cx="6554556" cy="1309641"/>
            </a:xfrm>
            <a:prstGeom prst="rect">
              <a:avLst/>
            </a:prstGeom>
            <a:solidFill>
              <a:schemeClr val="accent2"/>
            </a:solidFill>
          </p:spPr>
          <p:style>
            <a:lnRef idx="0">
              <a:scrgbClr r="0" g="0" b="0"/>
            </a:lnRef>
            <a:fillRef idx="0">
              <a:scrgbClr r="0" g="0" b="0"/>
            </a:fillRef>
            <a:effectRef idx="0">
              <a:scrgbClr r="0" g="0" b="0"/>
            </a:effectRef>
            <a:fontRef idx="minor">
              <a:schemeClr val="lt1"/>
            </a:fontRef>
          </p:style>
          <p:txBody>
            <a:bodyPr spcFirstLastPara="0" vert="horz" wrap="square" lIns="50800" tIns="50800" rIns="50800" bIns="50800" numCol="1" spcCol="1270" anchor="ctr" anchorCtr="0">
              <a:noAutofit/>
            </a:bodyPr>
            <a:lstStyle/>
            <a:p>
              <a:pPr algn="ctr"/>
              <a:r>
                <a:rPr lang="en-US" sz="4400" b="1" cap="none" spc="0" dirty="0">
                  <a:ln w="22225">
                    <a:noFill/>
                    <a:prstDash val="solid"/>
                  </a:ln>
                  <a:effectLst/>
                </a:rPr>
                <a:t>2023 BUDGET AT A GLANCE</a:t>
              </a:r>
            </a:p>
          </p:txBody>
        </p:sp>
      </p:grpSp>
      <p:pic>
        <p:nvPicPr>
          <p:cNvPr id="10" name="Picture 9">
            <a:extLst>
              <a:ext uri="{FF2B5EF4-FFF2-40B4-BE49-F238E27FC236}">
                <a16:creationId xmlns:a16="http://schemas.microsoft.com/office/drawing/2014/main" id="{E7ABE348-798D-D558-AA84-2C8C2419821A}"/>
              </a:ext>
            </a:extLst>
          </p:cNvPr>
          <p:cNvPicPr>
            <a:picLocks noChangeAspect="1"/>
          </p:cNvPicPr>
          <p:nvPr/>
        </p:nvPicPr>
        <p:blipFill>
          <a:blip r:embed="rId7"/>
          <a:stretch>
            <a:fillRect/>
          </a:stretch>
        </p:blipFill>
        <p:spPr>
          <a:xfrm>
            <a:off x="9653283" y="140209"/>
            <a:ext cx="2143125" cy="776030"/>
          </a:xfrm>
          <a:prstGeom prst="rect">
            <a:avLst/>
          </a:prstGeom>
        </p:spPr>
      </p:pic>
      <p:sp>
        <p:nvSpPr>
          <p:cNvPr id="11" name="TextBox 10">
            <a:extLst>
              <a:ext uri="{FF2B5EF4-FFF2-40B4-BE49-F238E27FC236}">
                <a16:creationId xmlns:a16="http://schemas.microsoft.com/office/drawing/2014/main" id="{54E79A49-83F3-F63E-153C-CA4E79F82D6D}"/>
              </a:ext>
            </a:extLst>
          </p:cNvPr>
          <p:cNvSpPr txBox="1"/>
          <p:nvPr/>
        </p:nvSpPr>
        <p:spPr>
          <a:xfrm>
            <a:off x="9482816" y="856196"/>
            <a:ext cx="2533123"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sp>
        <p:nvSpPr>
          <p:cNvPr id="3" name="Slide Number Placeholder 2">
            <a:extLst>
              <a:ext uri="{FF2B5EF4-FFF2-40B4-BE49-F238E27FC236}">
                <a16:creationId xmlns:a16="http://schemas.microsoft.com/office/drawing/2014/main" id="{8C90D1DB-37AD-D364-CF0D-37E47E89B1C6}"/>
              </a:ext>
            </a:extLst>
          </p:cNvPr>
          <p:cNvSpPr>
            <a:spLocks noGrp="1"/>
          </p:cNvSpPr>
          <p:nvPr>
            <p:ph type="sldNum" sz="quarter" idx="12"/>
          </p:nvPr>
        </p:nvSpPr>
        <p:spPr>
          <a:xfrm>
            <a:off x="8610600" y="6382854"/>
            <a:ext cx="2743200" cy="365125"/>
          </a:xfrm>
        </p:spPr>
        <p:txBody>
          <a:bodyPr/>
          <a:lstStyle/>
          <a:p>
            <a:fld id="{4FAB73BC-B049-4115-A692-8D63A059BFB8}" type="slidenum">
              <a:rPr lang="en-US" smtClean="0"/>
              <a:t>7</a:t>
            </a:fld>
            <a:endParaRPr lang="en-US" dirty="0"/>
          </a:p>
        </p:txBody>
      </p:sp>
      <p:sp>
        <p:nvSpPr>
          <p:cNvPr id="2" name="TextBox 1">
            <a:extLst>
              <a:ext uri="{FF2B5EF4-FFF2-40B4-BE49-F238E27FC236}">
                <a16:creationId xmlns:a16="http://schemas.microsoft.com/office/drawing/2014/main" id="{1618B050-F11A-4DFE-DD20-CA2EC6FAD7A6}"/>
              </a:ext>
            </a:extLst>
          </p:cNvPr>
          <p:cNvSpPr txBox="1"/>
          <p:nvPr/>
        </p:nvSpPr>
        <p:spPr>
          <a:xfrm>
            <a:off x="3723861" y="5987018"/>
            <a:ext cx="4857896" cy="400110"/>
          </a:xfrm>
          <a:prstGeom prst="rect">
            <a:avLst/>
          </a:prstGeom>
          <a:solidFill>
            <a:srgbClr val="00B0F0"/>
          </a:solidFill>
          <a:ln>
            <a:solidFill>
              <a:srgbClr val="FFC000"/>
            </a:solidFill>
          </a:ln>
        </p:spPr>
        <p:txBody>
          <a:bodyPr wrap="square" rtlCol="0">
            <a:spAutoFit/>
          </a:bodyPr>
          <a:lstStyle/>
          <a:p>
            <a:pPr algn="ctr"/>
            <a:r>
              <a:rPr lang="en-US" sz="2000" dirty="0"/>
              <a:t>FINANCING GAP (ZERO) N0.00B</a:t>
            </a:r>
          </a:p>
        </p:txBody>
      </p:sp>
      <p:sp>
        <p:nvSpPr>
          <p:cNvPr id="4" name="TextBox 3">
            <a:extLst>
              <a:ext uri="{FF2B5EF4-FFF2-40B4-BE49-F238E27FC236}">
                <a16:creationId xmlns:a16="http://schemas.microsoft.com/office/drawing/2014/main" id="{FE721A55-D4C1-2DD0-F63E-958FECDF8424}"/>
              </a:ext>
            </a:extLst>
          </p:cNvPr>
          <p:cNvSpPr txBox="1"/>
          <p:nvPr/>
        </p:nvSpPr>
        <p:spPr>
          <a:xfrm>
            <a:off x="9359738" y="4272958"/>
            <a:ext cx="1815548" cy="646331"/>
          </a:xfrm>
          <a:prstGeom prst="rect">
            <a:avLst/>
          </a:prstGeom>
          <a:solidFill>
            <a:schemeClr val="accent5">
              <a:lumMod val="20000"/>
              <a:lumOff val="80000"/>
            </a:schemeClr>
          </a:solidFill>
          <a:ln w="28575">
            <a:solidFill>
              <a:schemeClr val="tx1"/>
            </a:solidFill>
          </a:ln>
        </p:spPr>
        <p:txBody>
          <a:bodyPr wrap="square" rtlCol="0">
            <a:spAutoFit/>
          </a:bodyPr>
          <a:lstStyle/>
          <a:p>
            <a:r>
              <a:rPr lang="en-US" i="1" dirty="0"/>
              <a:t>-INTERNAL LOAN</a:t>
            </a:r>
          </a:p>
          <a:p>
            <a:r>
              <a:rPr lang="en-US" i="1" dirty="0"/>
              <a:t>-EXTERNAL LOAN</a:t>
            </a:r>
          </a:p>
        </p:txBody>
      </p:sp>
      <p:sp>
        <p:nvSpPr>
          <p:cNvPr id="5" name="TextBox 4">
            <a:extLst>
              <a:ext uri="{FF2B5EF4-FFF2-40B4-BE49-F238E27FC236}">
                <a16:creationId xmlns:a16="http://schemas.microsoft.com/office/drawing/2014/main" id="{CF96EA1A-E66B-0C81-F087-9C11EFA4A0E5}"/>
              </a:ext>
            </a:extLst>
          </p:cNvPr>
          <p:cNvSpPr txBox="1"/>
          <p:nvPr/>
        </p:nvSpPr>
        <p:spPr>
          <a:xfrm>
            <a:off x="7921487" y="1141739"/>
            <a:ext cx="1532486" cy="1754326"/>
          </a:xfrm>
          <a:prstGeom prst="rect">
            <a:avLst/>
          </a:prstGeom>
          <a:solidFill>
            <a:srgbClr val="FFC000"/>
          </a:solidFill>
          <a:ln>
            <a:solidFill>
              <a:srgbClr val="FFC000"/>
            </a:solidFill>
          </a:ln>
        </p:spPr>
        <p:txBody>
          <a:bodyPr wrap="square" rtlCol="0">
            <a:spAutoFit/>
          </a:bodyPr>
          <a:lstStyle/>
          <a:p>
            <a:r>
              <a:rPr lang="en-US" i="1" dirty="0"/>
              <a:t>-OPENING          BALANCE</a:t>
            </a:r>
          </a:p>
          <a:p>
            <a:r>
              <a:rPr lang="en-US" i="1" dirty="0"/>
              <a:t>-IGR</a:t>
            </a:r>
          </a:p>
          <a:p>
            <a:r>
              <a:rPr lang="en-US" i="1" dirty="0"/>
              <a:t>-FAAC</a:t>
            </a:r>
          </a:p>
          <a:p>
            <a:r>
              <a:rPr lang="en-US" i="1" dirty="0"/>
              <a:t>-VAT</a:t>
            </a:r>
          </a:p>
          <a:p>
            <a:r>
              <a:rPr lang="en-US" i="1" dirty="0"/>
              <a:t>-GRANTS</a:t>
            </a:r>
          </a:p>
        </p:txBody>
      </p:sp>
      <p:cxnSp>
        <p:nvCxnSpPr>
          <p:cNvPr id="13" name="Straight Arrow Connector 12">
            <a:extLst>
              <a:ext uri="{FF2B5EF4-FFF2-40B4-BE49-F238E27FC236}">
                <a16:creationId xmlns:a16="http://schemas.microsoft.com/office/drawing/2014/main" id="{615DFDC5-8D1F-06C3-CE26-9AFFCE0DB8AB}"/>
              </a:ext>
            </a:extLst>
          </p:cNvPr>
          <p:cNvCxnSpPr>
            <a:cxnSpLocks/>
            <a:stCxn id="5" idx="1"/>
          </p:cNvCxnSpPr>
          <p:nvPr/>
        </p:nvCxnSpPr>
        <p:spPr>
          <a:xfrm flipH="1" flipV="1">
            <a:off x="6904383" y="1855304"/>
            <a:ext cx="1017104" cy="1635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EDBD164-1A58-E566-4ED8-5DDD5D23B691}"/>
              </a:ext>
            </a:extLst>
          </p:cNvPr>
          <p:cNvCxnSpPr>
            <a:cxnSpLocks/>
          </p:cNvCxnSpPr>
          <p:nvPr/>
        </p:nvCxnSpPr>
        <p:spPr>
          <a:xfrm flipH="1">
            <a:off x="8497956" y="4704522"/>
            <a:ext cx="832939" cy="343431"/>
          </a:xfrm>
          <a:prstGeom prst="straightConnector1">
            <a:avLst/>
          </a:prstGeom>
          <a:ln w="19050">
            <a:solidFill>
              <a:srgbClr val="CFD5EA"/>
            </a:solidFill>
            <a:prstDash val="soli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935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FA6C37-B4D3-1C79-DEF4-4FBCCF0872CE}"/>
              </a:ext>
            </a:extLst>
          </p:cNvPr>
          <p:cNvSpPr/>
          <p:nvPr/>
        </p:nvSpPr>
        <p:spPr>
          <a:xfrm>
            <a:off x="6797843" y="1455783"/>
            <a:ext cx="5142368" cy="5032217"/>
          </a:xfrm>
          <a:prstGeom prst="rect">
            <a:avLst/>
          </a:prstGeom>
          <a:solidFill>
            <a:srgbClr val="F1FB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21A2BC2-2529-4FE0-93DB-9B8AA093918F}"/>
              </a:ext>
            </a:extLst>
          </p:cNvPr>
          <p:cNvSpPr/>
          <p:nvPr/>
        </p:nvSpPr>
        <p:spPr>
          <a:xfrm>
            <a:off x="13254" y="175791"/>
            <a:ext cx="4394921" cy="584775"/>
          </a:xfrm>
          <a:prstGeom prst="rect">
            <a:avLst/>
          </a:prstGeom>
          <a:solidFill>
            <a:schemeClr val="accent2"/>
          </a:solidFill>
        </p:spPr>
        <p:style>
          <a:lnRef idx="3">
            <a:schemeClr val="lt1"/>
          </a:lnRef>
          <a:fillRef idx="1">
            <a:schemeClr val="dk1"/>
          </a:fillRef>
          <a:effectRef idx="1">
            <a:schemeClr val="dk1"/>
          </a:effectRef>
          <a:fontRef idx="minor">
            <a:schemeClr val="lt1"/>
          </a:fontRef>
        </p:style>
        <p:txBody>
          <a:bodyPr wrap="square" lIns="91440" tIns="45720" rIns="91440" bIns="45720">
            <a:spAutoFit/>
          </a:bodyPr>
          <a:lstStyle/>
          <a:p>
            <a:pPr algn="ctr"/>
            <a:r>
              <a:rPr lang="en-US" sz="3200" b="1" dirty="0">
                <a:ln w="6600">
                  <a:noFill/>
                  <a:prstDash val="solid"/>
                </a:ln>
                <a:solidFill>
                  <a:schemeClr val="bg1"/>
                </a:solidFill>
              </a:rPr>
              <a:t>GENERAL FRAMEWORK</a:t>
            </a:r>
            <a:endParaRPr lang="en-US" sz="3200" b="1" cap="none" spc="0" dirty="0">
              <a:ln w="22225">
                <a:noFill/>
                <a:prstDash val="solid"/>
              </a:ln>
              <a:solidFill>
                <a:schemeClr val="bg1"/>
              </a:solidFill>
            </a:endParaRPr>
          </a:p>
        </p:txBody>
      </p:sp>
      <p:graphicFrame>
        <p:nvGraphicFramePr>
          <p:cNvPr id="5" name="Table 4">
            <a:extLst>
              <a:ext uri="{FF2B5EF4-FFF2-40B4-BE49-F238E27FC236}">
                <a16:creationId xmlns:a16="http://schemas.microsoft.com/office/drawing/2014/main" id="{9B22D045-0CE9-4CCE-AB0B-8BF30DA7DF2D}"/>
              </a:ext>
            </a:extLst>
          </p:cNvPr>
          <p:cNvGraphicFramePr>
            <a:graphicFrameLocks noGrp="1"/>
          </p:cNvGraphicFramePr>
          <p:nvPr>
            <p:extLst>
              <p:ext uri="{D42A27DB-BD31-4B8C-83A1-F6EECF244321}">
                <p14:modId xmlns:p14="http://schemas.microsoft.com/office/powerpoint/2010/main" val="3217019448"/>
              </p:ext>
            </p:extLst>
          </p:nvPr>
        </p:nvGraphicFramePr>
        <p:xfrm>
          <a:off x="13254" y="856195"/>
          <a:ext cx="7839826" cy="6001806"/>
        </p:xfrm>
        <a:graphic>
          <a:graphicData uri="http://schemas.openxmlformats.org/drawingml/2006/table">
            <a:tbl>
              <a:tblPr firstRow="1" bandRow="1">
                <a:effectLst>
                  <a:outerShdw blurRad="63500" sx="102000" sy="102000" algn="ctr" rotWithShape="0">
                    <a:prstClr val="black">
                      <a:alpha val="40000"/>
                    </a:prstClr>
                  </a:outerShdw>
                </a:effectLst>
                <a:tableStyleId>{93296810-A885-4BE3-A3E7-6D5BEEA58F35}</a:tableStyleId>
              </a:tblPr>
              <a:tblGrid>
                <a:gridCol w="1205946">
                  <a:extLst>
                    <a:ext uri="{9D8B030D-6E8A-4147-A177-3AD203B41FA5}">
                      <a16:colId xmlns:a16="http://schemas.microsoft.com/office/drawing/2014/main" val="3925379895"/>
                    </a:ext>
                  </a:extLst>
                </a:gridCol>
                <a:gridCol w="1451796">
                  <a:extLst>
                    <a:ext uri="{9D8B030D-6E8A-4147-A177-3AD203B41FA5}">
                      <a16:colId xmlns:a16="http://schemas.microsoft.com/office/drawing/2014/main" val="3309939498"/>
                    </a:ext>
                  </a:extLst>
                </a:gridCol>
                <a:gridCol w="1304656">
                  <a:extLst>
                    <a:ext uri="{9D8B030D-6E8A-4147-A177-3AD203B41FA5}">
                      <a16:colId xmlns:a16="http://schemas.microsoft.com/office/drawing/2014/main" val="2806567824"/>
                    </a:ext>
                  </a:extLst>
                </a:gridCol>
                <a:gridCol w="397565">
                  <a:extLst>
                    <a:ext uri="{9D8B030D-6E8A-4147-A177-3AD203B41FA5}">
                      <a16:colId xmlns:a16="http://schemas.microsoft.com/office/drawing/2014/main" val="4207825489"/>
                    </a:ext>
                  </a:extLst>
                </a:gridCol>
                <a:gridCol w="1513834">
                  <a:extLst>
                    <a:ext uri="{9D8B030D-6E8A-4147-A177-3AD203B41FA5}">
                      <a16:colId xmlns:a16="http://schemas.microsoft.com/office/drawing/2014/main" val="1096330255"/>
                    </a:ext>
                  </a:extLst>
                </a:gridCol>
                <a:gridCol w="1354139">
                  <a:extLst>
                    <a:ext uri="{9D8B030D-6E8A-4147-A177-3AD203B41FA5}">
                      <a16:colId xmlns:a16="http://schemas.microsoft.com/office/drawing/2014/main" val="2781443421"/>
                    </a:ext>
                  </a:extLst>
                </a:gridCol>
                <a:gridCol w="611890">
                  <a:extLst>
                    <a:ext uri="{9D8B030D-6E8A-4147-A177-3AD203B41FA5}">
                      <a16:colId xmlns:a16="http://schemas.microsoft.com/office/drawing/2014/main" val="2045876315"/>
                    </a:ext>
                  </a:extLst>
                </a:gridCol>
              </a:tblGrid>
              <a:tr h="926637">
                <a:tc rowSpan="2">
                  <a:txBody>
                    <a:bodyPr/>
                    <a:lstStyle/>
                    <a:p>
                      <a:pPr algn="ctr" rtl="0" fontAlgn="ctr"/>
                      <a:r>
                        <a:rPr lang="en-US" sz="1200" u="none" strike="noStrike" dirty="0">
                          <a:effectLst/>
                        </a:rPr>
                        <a:t>LINE ITEM</a:t>
                      </a:r>
                      <a:endParaRPr lang="en-US" sz="1200" b="1" i="0" u="none" strike="noStrike" dirty="0">
                        <a:solidFill>
                          <a:schemeClr val="bg1"/>
                        </a:solidFill>
                        <a:effectLst/>
                        <a:latin typeface="Calibri" panose="020F0502020204030204" pitchFamily="34" charset="0"/>
                      </a:endParaRPr>
                    </a:p>
                  </a:txBody>
                  <a:tcPr marL="9525" marR="9525" marT="9525" marB="0" anchor="ctr">
                    <a:solidFill>
                      <a:schemeClr val="accent5"/>
                    </a:solidFill>
                  </a:tcPr>
                </a:tc>
                <a:tc>
                  <a:txBody>
                    <a:bodyPr/>
                    <a:lstStyle/>
                    <a:p>
                      <a:pPr algn="ctr" rtl="0" fontAlgn="ctr"/>
                      <a:r>
                        <a:rPr lang="en-US" sz="1200" u="none" strike="noStrike" dirty="0">
                          <a:effectLst/>
                        </a:rPr>
                        <a:t>2023 APPROVED BUDGET</a:t>
                      </a:r>
                      <a:endParaRPr lang="en-US" sz="1200" b="1" i="0" u="none" strike="noStrike" dirty="0">
                        <a:solidFill>
                          <a:schemeClr val="bg1"/>
                        </a:solidFill>
                        <a:effectLst/>
                        <a:latin typeface="Calibri" panose="020F0502020204030204" pitchFamily="34" charset="0"/>
                      </a:endParaRPr>
                    </a:p>
                  </a:txBody>
                  <a:tcPr marL="9525" marR="9525" marT="9525" marB="0" anchor="ctr">
                    <a:solidFill>
                      <a:schemeClr val="accent5"/>
                    </a:solidFill>
                  </a:tcPr>
                </a:tc>
                <a:tc>
                  <a:txBody>
                    <a:bodyPr/>
                    <a:lstStyle/>
                    <a:p>
                      <a:pPr algn="ctr" rtl="0" fontAlgn="ctr"/>
                      <a:r>
                        <a:rPr lang="en-US" sz="1200" u="none" strike="noStrike" dirty="0">
                          <a:effectLst/>
                        </a:rPr>
                        <a:t>2023 FIRST QUARTER ACTUAL</a:t>
                      </a:r>
                      <a:endParaRPr lang="en-US" sz="1200" b="1" i="0" u="none" strike="noStrike" dirty="0">
                        <a:solidFill>
                          <a:schemeClr val="bg1"/>
                        </a:solidFill>
                        <a:effectLst/>
                        <a:latin typeface="Calibri" panose="020F0502020204030204" pitchFamily="34" charset="0"/>
                      </a:endParaRPr>
                    </a:p>
                  </a:txBody>
                  <a:tcPr marL="9525" marR="9525" marT="9525" marB="0" anchor="ctr">
                    <a:solidFill>
                      <a:schemeClr val="accent5"/>
                    </a:solidFill>
                  </a:tcPr>
                </a:tc>
                <a:tc>
                  <a:txBody>
                    <a:bodyPr/>
                    <a:lstStyle/>
                    <a:p>
                      <a:pPr algn="ctr" rtl="0" fontAlgn="ctr"/>
                      <a:r>
                        <a:rPr lang="en-US" sz="1200" b="1" i="0" u="none" strike="noStrike" dirty="0">
                          <a:solidFill>
                            <a:schemeClr val="bg1"/>
                          </a:solidFill>
                          <a:effectLst/>
                          <a:latin typeface="Calibri" panose="020F0502020204030204" pitchFamily="34" charset="0"/>
                        </a:rPr>
                        <a:t>% PERF.</a:t>
                      </a:r>
                    </a:p>
                  </a:txBody>
                  <a:tcPr marL="9525" marR="9525" marT="9525" marB="0" anchor="ctr">
                    <a:solidFill>
                      <a:schemeClr val="accent5"/>
                    </a:solidFill>
                  </a:tcPr>
                </a:tc>
                <a:tc>
                  <a:txBody>
                    <a:bodyPr/>
                    <a:lstStyle/>
                    <a:p>
                      <a:pPr algn="ctr" rtl="0" fontAlgn="ctr"/>
                      <a:r>
                        <a:rPr lang="en-US" sz="1200" u="none" strike="noStrike" dirty="0">
                          <a:effectLst/>
                        </a:rPr>
                        <a:t>2022 APPROVED BUDGET</a:t>
                      </a:r>
                      <a:endParaRPr lang="en-US" sz="1200" b="1" i="0" u="none" strike="noStrike" dirty="0">
                        <a:solidFill>
                          <a:schemeClr val="bg1"/>
                        </a:solidFill>
                        <a:effectLst/>
                        <a:latin typeface="Calibri" panose="020F0502020204030204" pitchFamily="34" charset="0"/>
                      </a:endParaRPr>
                    </a:p>
                  </a:txBody>
                  <a:tcPr marL="9525" marR="9525" marT="9525" marB="0" anchor="ctr">
                    <a:solidFill>
                      <a:schemeClr val="accent5"/>
                    </a:solidFill>
                  </a:tcPr>
                </a:tc>
                <a:tc>
                  <a:txBody>
                    <a:bodyPr/>
                    <a:lstStyle/>
                    <a:p>
                      <a:pPr algn="ctr" rtl="0" fontAlgn="ctr"/>
                      <a:r>
                        <a:rPr lang="en-US" sz="1200" u="none" strike="noStrike" dirty="0">
                          <a:effectLst/>
                        </a:rPr>
                        <a:t>2022 ACTUAL      (UN-AUDITED)</a:t>
                      </a:r>
                      <a:endParaRPr lang="en-US" sz="1200" b="1" i="0" u="none" strike="noStrike" dirty="0">
                        <a:solidFill>
                          <a:schemeClr val="bg1"/>
                        </a:solidFill>
                        <a:effectLst/>
                        <a:latin typeface="Calibri" panose="020F0502020204030204" pitchFamily="34" charset="0"/>
                      </a:endParaRPr>
                    </a:p>
                  </a:txBody>
                  <a:tcPr marL="9525" marR="9525" marT="9525" marB="0" anchor="ctr">
                    <a:solidFill>
                      <a:schemeClr val="accent5"/>
                    </a:solidFill>
                  </a:tcPr>
                </a:tc>
                <a:tc>
                  <a:txBody>
                    <a:bodyPr/>
                    <a:lstStyle/>
                    <a:p>
                      <a:pPr algn="ctr" rtl="0" fontAlgn="ctr"/>
                      <a:r>
                        <a:rPr lang="en-US" sz="1200" b="1" i="0" u="none" strike="noStrike" dirty="0">
                          <a:solidFill>
                            <a:schemeClr val="bg1"/>
                          </a:solidFill>
                          <a:effectLst/>
                          <a:latin typeface="Calibri" panose="020F0502020204030204" pitchFamily="34" charset="0"/>
                        </a:rPr>
                        <a:t>% PERF.</a:t>
                      </a:r>
                    </a:p>
                  </a:txBody>
                  <a:tcPr marL="9525" marR="9525" marT="9525" marB="0" anchor="ctr">
                    <a:solidFill>
                      <a:schemeClr val="accent5"/>
                    </a:solidFill>
                  </a:tcPr>
                </a:tc>
                <a:extLst>
                  <a:ext uri="{0D108BD9-81ED-4DB2-BD59-A6C34878D82A}">
                    <a16:rowId xmlns:a16="http://schemas.microsoft.com/office/drawing/2014/main" val="275313847"/>
                  </a:ext>
                </a:extLst>
              </a:tr>
              <a:tr h="685546">
                <a:tc vMerge="1">
                  <a:txBody>
                    <a:bodyPr/>
                    <a:lstStyle/>
                    <a:p>
                      <a:endParaRPr lang="en-US"/>
                    </a:p>
                  </a:txBody>
                  <a:tcPr/>
                </a:tc>
                <a:tc>
                  <a:txBody>
                    <a:bodyPr/>
                    <a:lstStyle/>
                    <a:p>
                      <a:pPr algn="ctr" rtl="0" fontAlgn="ctr"/>
                      <a:r>
                        <a:rPr lang="en-US" sz="1200" b="1" u="none" strike="noStrike" dirty="0">
                          <a:effectLst/>
                        </a:rPr>
                        <a:t>(</a:t>
                      </a:r>
                      <a:r>
                        <a:rPr lang="en-US" sz="1200" b="1" u="none" strike="sngStrike" dirty="0">
                          <a:effectLst/>
                        </a:rPr>
                        <a:t>N</a:t>
                      </a:r>
                      <a:r>
                        <a:rPr lang="en-US" sz="1200" b="1" u="none" strike="noStrike" dirty="0">
                          <a:effectLst/>
                        </a:rPr>
                        <a:t>)</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rtl="0" fontAlgn="ctr"/>
                      <a:r>
                        <a:rPr lang="en-US" sz="1200" b="1" u="none" strike="noStrike" dirty="0">
                          <a:effectLst/>
                        </a:rPr>
                        <a:t>(</a:t>
                      </a:r>
                      <a:r>
                        <a:rPr lang="en-US" sz="1200" b="1" u="none" strike="sngStrike" dirty="0">
                          <a:effectLst/>
                        </a:rPr>
                        <a:t>N</a:t>
                      </a:r>
                      <a:r>
                        <a:rPr lang="en-US" sz="1200" b="1" u="none" strike="noStrike" dirty="0">
                          <a:effectLst/>
                        </a:rPr>
                        <a:t>)</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effectLst/>
                        </a:rPr>
                        <a:t>                         </a:t>
                      </a:r>
                      <a:endParaRPr lang="en-US" sz="1200" b="1" i="0" u="none" strike="noStrike" dirty="0">
                        <a:solidFill>
                          <a:schemeClr val="bg1"/>
                        </a:solidFill>
                        <a:effectLst/>
                        <a:latin typeface="Calibri" panose="020F0502020204030204" pitchFamily="34" charset="0"/>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u="none" strike="noStrike" dirty="0">
                          <a:effectLst/>
                        </a:rPr>
                        <a:t>%</a:t>
                      </a:r>
                      <a:endParaRPr lang="en-US" sz="1200" b="1" i="0" u="none" strike="noStrike" dirty="0">
                        <a:solidFill>
                          <a:schemeClr val="bg1"/>
                        </a:solidFill>
                        <a:effectLst/>
                        <a:latin typeface="Calibri" panose="020F0502020204030204" pitchFamily="34" charset="0"/>
                      </a:endParaRPr>
                    </a:p>
                    <a:p>
                      <a:pPr algn="ctr" rtl="0" fontAlgn="ct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rtl="0" fontAlgn="ctr"/>
                      <a:r>
                        <a:rPr lang="en-US" sz="1200" b="1" u="none" strike="noStrike" dirty="0">
                          <a:effectLst/>
                        </a:rPr>
                        <a:t>(</a:t>
                      </a:r>
                      <a:r>
                        <a:rPr lang="en-US" sz="1200" b="1" u="none" strike="sngStrike" dirty="0">
                          <a:effectLst/>
                        </a:rPr>
                        <a:t>N</a:t>
                      </a:r>
                      <a:r>
                        <a:rPr lang="en-US" sz="1200" b="1" u="none" strike="noStrike" dirty="0">
                          <a:effectLst/>
                        </a:rPr>
                        <a:t>)</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rtl="0" fontAlgn="ctr"/>
                      <a:r>
                        <a:rPr lang="en-US" sz="1200" b="1" u="none" strike="noStrike" dirty="0">
                          <a:effectLst/>
                        </a:rPr>
                        <a:t>(</a:t>
                      </a:r>
                      <a:r>
                        <a:rPr lang="en-US" sz="1200" b="1" u="none" strike="sngStrike" dirty="0">
                          <a:effectLst/>
                        </a:rPr>
                        <a:t>N</a:t>
                      </a:r>
                      <a:r>
                        <a:rPr lang="en-US" sz="1200" b="1" u="none" strike="noStrike" dirty="0">
                          <a:effectLst/>
                        </a:rPr>
                        <a:t>)</a:t>
                      </a:r>
                      <a:endParaRPr lang="en-US" sz="1200" b="1" i="0" u="none" strike="noStrike" dirty="0">
                        <a:solidFill>
                          <a:schemeClr val="bg1"/>
                        </a:solidFill>
                        <a:effectLst/>
                        <a:latin typeface="Calibri" panose="020F0502020204030204" pitchFamily="34" charset="0"/>
                      </a:endParaRPr>
                    </a:p>
                  </a:txBody>
                  <a:tcPr marL="9525" marR="9525" marT="9525" marB="0" anchor="ctr"/>
                </a:tc>
                <a:tc>
                  <a:txBody>
                    <a:bodyPr/>
                    <a:lstStyle/>
                    <a:p>
                      <a:pPr algn="ctr" rtl="0" fontAlgn="ctr"/>
                      <a:r>
                        <a:rPr lang="en-US" sz="1200" b="1" u="none" strike="noStrike" dirty="0">
                          <a:effectLst/>
                        </a:rPr>
                        <a:t>%</a:t>
                      </a:r>
                      <a:endParaRPr lang="en-US" sz="1200" b="1" i="0" u="none" strike="noStrike" dirty="0">
                        <a:solidFill>
                          <a:schemeClr val="bg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85163267"/>
                  </a:ext>
                </a:extLst>
              </a:tr>
              <a:tr h="667607">
                <a:tc>
                  <a:txBody>
                    <a:bodyPr/>
                    <a:lstStyle/>
                    <a:p>
                      <a:pPr algn="ctr" rtl="0" fontAlgn="ctr"/>
                      <a:r>
                        <a:rPr lang="en-US" sz="1200" u="none" strike="noStrike" dirty="0">
                          <a:effectLst/>
                        </a:rPr>
                        <a:t>TOTAL BUDGET EXPENDITURE</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  472,250,694,447.59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57,931,583,047.98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12.27 </a:t>
                      </a: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450,986,566,678.04</a:t>
                      </a: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  244,180,121,409.71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54.14 </a:t>
                      </a:r>
                    </a:p>
                  </a:txBody>
                  <a:tcPr marL="9525" marR="9525" marT="9525" marB="0" anchor="ctr"/>
                </a:tc>
                <a:extLst>
                  <a:ext uri="{0D108BD9-81ED-4DB2-BD59-A6C34878D82A}">
                    <a16:rowId xmlns:a16="http://schemas.microsoft.com/office/drawing/2014/main" val="3305577829"/>
                  </a:ext>
                </a:extLst>
              </a:tr>
              <a:tr h="1323823">
                <a:tc>
                  <a:txBody>
                    <a:bodyPr/>
                    <a:lstStyle/>
                    <a:p>
                      <a:pPr algn="ctr" rtl="0" fontAlgn="ctr"/>
                      <a:r>
                        <a:rPr lang="en-US" sz="1200" u="none" strike="noStrike" dirty="0">
                          <a:effectLst/>
                        </a:rPr>
                        <a:t>TOTAL BUDGET REVENUE,GRANTS AND OPENING CASH AND CASH EQUIVALENTS</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  355,552,028,447.59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113,510,779,270.51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31.93 </a:t>
                      </a:r>
                    </a:p>
                  </a:txBody>
                  <a:tcPr marL="9525" marR="9525" marT="9525" marB="0" anchor="ctr"/>
                </a:tc>
                <a:tc>
                  <a:txBody>
                    <a:bodyPr/>
                    <a:lstStyle/>
                    <a:p>
                      <a:pPr algn="ctr" fontAlgn="ctr"/>
                      <a:r>
                        <a:rPr lang="en-US" sz="1100" b="0" i="0" u="none" strike="noStrike" dirty="0">
                          <a:solidFill>
                            <a:schemeClr val="tx1"/>
                          </a:solidFill>
                          <a:effectLst/>
                          <a:latin typeface="Calibri" panose="020F0502020204030204" pitchFamily="34" charset="0"/>
                        </a:rPr>
                        <a:t>     278,541,173,387.09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221,754,807,908.75</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79.61 </a:t>
                      </a:r>
                    </a:p>
                  </a:txBody>
                  <a:tcPr marL="9525" marR="9525" marT="9525" marB="0" anchor="ctr"/>
                </a:tc>
                <a:extLst>
                  <a:ext uri="{0D108BD9-81ED-4DB2-BD59-A6C34878D82A}">
                    <a16:rowId xmlns:a16="http://schemas.microsoft.com/office/drawing/2014/main" val="1827819817"/>
                  </a:ext>
                </a:extLst>
              </a:tr>
              <a:tr h="652595">
                <a:tc>
                  <a:txBody>
                    <a:bodyPr/>
                    <a:lstStyle/>
                    <a:p>
                      <a:pPr algn="ctr" rtl="0" fontAlgn="ctr"/>
                      <a:r>
                        <a:rPr lang="en-US" sz="1200" u="none" strike="noStrike" dirty="0">
                          <a:effectLst/>
                        </a:rPr>
                        <a:t>BUDGET DEFICIT</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  116,698,666,000.00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645,483,048.78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0.55              </a:t>
                      </a: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172,445,393,290.95</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77,136,605,714.65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44.77   </a:t>
                      </a:r>
                    </a:p>
                  </a:txBody>
                  <a:tcPr marL="9525" marR="9525" marT="9525" marB="0" anchor="ctr"/>
                </a:tc>
                <a:extLst>
                  <a:ext uri="{0D108BD9-81ED-4DB2-BD59-A6C34878D82A}">
                    <a16:rowId xmlns:a16="http://schemas.microsoft.com/office/drawing/2014/main" val="676483778"/>
                  </a:ext>
                </a:extLst>
              </a:tr>
              <a:tr h="1105084">
                <a:tc>
                  <a:txBody>
                    <a:bodyPr/>
                    <a:lstStyle/>
                    <a:p>
                      <a:pPr algn="ctr" rtl="0" fontAlgn="ctr"/>
                      <a:r>
                        <a:rPr lang="en-US" sz="1200" u="none" strike="noStrike" dirty="0">
                          <a:effectLst/>
                        </a:rPr>
                        <a:t>TOTAL DEFICIT FINANCING</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  116,698,666,000.00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645,483,048.78 </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0.55 </a:t>
                      </a:r>
                    </a:p>
                  </a:txBody>
                  <a:tcPr marL="9525" marR="9525" marT="9525" marB="0" anchor="ctr"/>
                </a:tc>
                <a:tc>
                  <a:txBody>
                    <a:bodyPr/>
                    <a:lstStyle/>
                    <a:p>
                      <a:pPr algn="ctr" fontAlgn="ctr"/>
                      <a:r>
                        <a:rPr lang="en-US" sz="1200" b="0" i="0" u="none" strike="noStrike">
                          <a:solidFill>
                            <a:schemeClr val="tx1"/>
                          </a:solidFill>
                          <a:effectLst/>
                          <a:latin typeface="Calibri" panose="020F0502020204030204" pitchFamily="34" charset="0"/>
                        </a:rPr>
                        <a:t>172,445,393,290.95</a:t>
                      </a:r>
                    </a:p>
                  </a:txBody>
                  <a:tcPr marL="9525" marR="9525" marT="9525" marB="0" anchor="ctr"/>
                </a:tc>
                <a:tc>
                  <a:txBody>
                    <a:bodyPr/>
                    <a:lstStyle/>
                    <a:p>
                      <a:pPr algn="ctr" fontAlgn="ctr"/>
                      <a:r>
                        <a:rPr lang="en-US" sz="1200" b="0" i="0" u="none" strike="noStrike" dirty="0">
                          <a:solidFill>
                            <a:schemeClr val="tx1"/>
                          </a:solidFill>
                          <a:effectLst/>
                          <a:latin typeface="Calibri" panose="020F0502020204030204" pitchFamily="34" charset="0"/>
                        </a:rPr>
                        <a:t>    77,136,605,714.65 </a:t>
                      </a:r>
                    </a:p>
                  </a:txBody>
                  <a:tcPr marL="9525" marR="9525" marT="9525" marB="0" anchor="ctr"/>
                </a:tc>
                <a:tc>
                  <a:txBody>
                    <a:bodyPr/>
                    <a:lstStyle/>
                    <a:p>
                      <a:pPr algn="ctr" fontAlgn="ctr"/>
                      <a:endParaRPr lang="en-US" sz="1200" b="0" i="0" u="none" strike="noStrike" dirty="0">
                        <a:solidFill>
                          <a:schemeClr val="tx1"/>
                        </a:solidFill>
                        <a:effectLst/>
                        <a:latin typeface="Calibri" panose="020F0502020204030204" pitchFamily="34" charset="0"/>
                      </a:endParaRPr>
                    </a:p>
                    <a:p>
                      <a:pPr algn="ctr" fontAlgn="ctr"/>
                      <a:r>
                        <a:rPr lang="en-US" sz="1200" b="0" i="0" u="none" strike="noStrike" dirty="0">
                          <a:solidFill>
                            <a:schemeClr val="tx1"/>
                          </a:solidFill>
                          <a:effectLst/>
                          <a:latin typeface="Calibri" panose="020F0502020204030204" pitchFamily="34" charset="0"/>
                        </a:rPr>
                        <a:t>44.77</a:t>
                      </a:r>
                    </a:p>
                    <a:p>
                      <a:pPr algn="ctr" fontAlgn="ctr"/>
                      <a:r>
                        <a:rPr lang="en-US" sz="1200" b="0" i="0" u="none" strike="noStrike" dirty="0">
                          <a:solidFill>
                            <a:schemeClr val="tx1"/>
                          </a:solidFill>
                          <a:effectLst/>
                          <a:latin typeface="Calibri" panose="020F0502020204030204" pitchFamily="34" charset="0"/>
                        </a:rPr>
                        <a:t> </a:t>
                      </a:r>
                    </a:p>
                  </a:txBody>
                  <a:tcPr marL="9525" marR="9525" marT="9525" marB="0" anchor="ctr"/>
                </a:tc>
                <a:extLst>
                  <a:ext uri="{0D108BD9-81ED-4DB2-BD59-A6C34878D82A}">
                    <a16:rowId xmlns:a16="http://schemas.microsoft.com/office/drawing/2014/main" val="1912174897"/>
                  </a:ext>
                </a:extLst>
              </a:tr>
              <a:tr h="640514">
                <a:tc>
                  <a:txBody>
                    <a:bodyPr/>
                    <a:lstStyle/>
                    <a:p>
                      <a:pPr algn="ctr" rtl="0" fontAlgn="ctr"/>
                      <a:r>
                        <a:rPr lang="en-US" sz="1200" u="none" strike="noStrike">
                          <a:effectLst/>
                        </a:rPr>
                        <a:t>FINANCING GAP</a:t>
                      </a:r>
                      <a:endParaRPr lang="en-US" sz="12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b="0" i="0" u="none" strike="noStrike" dirty="0">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1200" u="none" strike="noStrike">
                          <a:effectLst/>
                        </a:rPr>
                        <a:t>                                  -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200" u="none" strike="noStrike" dirty="0">
                          <a:effectLst/>
                        </a:rPr>
                        <a:t>                -   </a:t>
                      </a:r>
                      <a:endParaRPr lang="en-US"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02678780"/>
                  </a:ext>
                </a:extLst>
              </a:tr>
            </a:tbl>
          </a:graphicData>
        </a:graphic>
      </p:graphicFrame>
      <p:pic>
        <p:nvPicPr>
          <p:cNvPr id="8" name="Picture 7">
            <a:extLst>
              <a:ext uri="{FF2B5EF4-FFF2-40B4-BE49-F238E27FC236}">
                <a16:creationId xmlns:a16="http://schemas.microsoft.com/office/drawing/2014/main" id="{FB606C48-F738-57BB-2D24-3D8B57E62BEE}"/>
              </a:ext>
            </a:extLst>
          </p:cNvPr>
          <p:cNvPicPr>
            <a:picLocks noChangeAspect="1"/>
          </p:cNvPicPr>
          <p:nvPr/>
        </p:nvPicPr>
        <p:blipFill>
          <a:blip r:embed="rId2"/>
          <a:stretch>
            <a:fillRect/>
          </a:stretch>
        </p:blipFill>
        <p:spPr>
          <a:xfrm>
            <a:off x="9677816" y="80164"/>
            <a:ext cx="2143125" cy="776030"/>
          </a:xfrm>
          <a:prstGeom prst="rect">
            <a:avLst/>
          </a:prstGeom>
        </p:spPr>
      </p:pic>
      <p:sp>
        <p:nvSpPr>
          <p:cNvPr id="9" name="TextBox 8">
            <a:extLst>
              <a:ext uri="{FF2B5EF4-FFF2-40B4-BE49-F238E27FC236}">
                <a16:creationId xmlns:a16="http://schemas.microsoft.com/office/drawing/2014/main" id="{A8FD8310-8349-4D73-846B-71C7562808F7}"/>
              </a:ext>
            </a:extLst>
          </p:cNvPr>
          <p:cNvSpPr txBox="1"/>
          <p:nvPr/>
        </p:nvSpPr>
        <p:spPr>
          <a:xfrm>
            <a:off x="9482816" y="856196"/>
            <a:ext cx="2533123"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pic>
        <p:nvPicPr>
          <p:cNvPr id="2" name="Picture 2">
            <a:extLst>
              <a:ext uri="{FF2B5EF4-FFF2-40B4-BE49-F238E27FC236}">
                <a16:creationId xmlns:a16="http://schemas.microsoft.com/office/drawing/2014/main" id="{0A6F67AC-89FD-A1E7-0288-EC24251BAA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9827" y="1397416"/>
            <a:ext cx="4338919" cy="5514076"/>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C20F50ED-8AB5-1E73-A91E-82AB96553F8F}"/>
              </a:ext>
            </a:extLst>
          </p:cNvPr>
          <p:cNvSpPr>
            <a:spLocks noGrp="1"/>
          </p:cNvSpPr>
          <p:nvPr>
            <p:ph type="sldNum" sz="quarter" idx="12"/>
          </p:nvPr>
        </p:nvSpPr>
        <p:spPr>
          <a:xfrm>
            <a:off x="9369027" y="6546367"/>
            <a:ext cx="2743200" cy="365125"/>
          </a:xfrm>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2153306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54966A3-82C3-15D8-FA1A-74A7B829A10E}"/>
              </a:ext>
            </a:extLst>
          </p:cNvPr>
          <p:cNvSpPr>
            <a:spLocks noGrp="1"/>
          </p:cNvSpPr>
          <p:nvPr>
            <p:ph type="sldNum" sz="quarter" idx="12"/>
          </p:nvPr>
        </p:nvSpPr>
        <p:spPr>
          <a:xfrm>
            <a:off x="9077741" y="6492874"/>
            <a:ext cx="2743200" cy="365125"/>
          </a:xfrm>
        </p:spPr>
        <p:txBody>
          <a:bodyPr/>
          <a:lstStyle/>
          <a:p>
            <a:fld id="{4FAB73BC-B049-4115-A692-8D63A059BFB8}" type="slidenum">
              <a:rPr lang="en-US" smtClean="0"/>
              <a:t>9</a:t>
            </a:fld>
            <a:endParaRPr lang="en-US" dirty="0"/>
          </a:p>
        </p:txBody>
      </p:sp>
      <p:graphicFrame>
        <p:nvGraphicFramePr>
          <p:cNvPr id="7" name="Diagram 6">
            <a:extLst>
              <a:ext uri="{FF2B5EF4-FFF2-40B4-BE49-F238E27FC236}">
                <a16:creationId xmlns:a16="http://schemas.microsoft.com/office/drawing/2014/main" id="{7E10F8C9-43DE-084E-D06F-274BD8E56E29}"/>
              </a:ext>
            </a:extLst>
          </p:cNvPr>
          <p:cNvGraphicFramePr/>
          <p:nvPr>
            <p:extLst>
              <p:ext uri="{D42A27DB-BD31-4B8C-83A1-F6EECF244321}">
                <p14:modId xmlns:p14="http://schemas.microsoft.com/office/powerpoint/2010/main" val="8173857"/>
              </p:ext>
            </p:extLst>
          </p:nvPr>
        </p:nvGraphicFramePr>
        <p:xfrm>
          <a:off x="8233219" y="4814566"/>
          <a:ext cx="4097626" cy="1963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9">
            <a:extLst>
              <a:ext uri="{FF2B5EF4-FFF2-40B4-BE49-F238E27FC236}">
                <a16:creationId xmlns:a16="http://schemas.microsoft.com/office/drawing/2014/main" id="{4A0A066B-855D-4D25-1A64-CDA4A2841F3D}"/>
              </a:ext>
            </a:extLst>
          </p:cNvPr>
          <p:cNvPicPr>
            <a:picLocks noChangeAspect="1"/>
          </p:cNvPicPr>
          <p:nvPr/>
        </p:nvPicPr>
        <p:blipFill>
          <a:blip r:embed="rId7"/>
          <a:stretch>
            <a:fillRect/>
          </a:stretch>
        </p:blipFill>
        <p:spPr>
          <a:xfrm>
            <a:off x="9677816" y="80163"/>
            <a:ext cx="2143125" cy="1072775"/>
          </a:xfrm>
          <a:prstGeom prst="rect">
            <a:avLst/>
          </a:prstGeom>
        </p:spPr>
      </p:pic>
      <p:sp>
        <p:nvSpPr>
          <p:cNvPr id="12" name="TextBox 11">
            <a:extLst>
              <a:ext uri="{FF2B5EF4-FFF2-40B4-BE49-F238E27FC236}">
                <a16:creationId xmlns:a16="http://schemas.microsoft.com/office/drawing/2014/main" id="{EF2F2EBB-03D9-F737-22F9-2C87E3F5F889}"/>
              </a:ext>
            </a:extLst>
          </p:cNvPr>
          <p:cNvSpPr txBox="1"/>
          <p:nvPr/>
        </p:nvSpPr>
        <p:spPr>
          <a:xfrm>
            <a:off x="9571957" y="1106210"/>
            <a:ext cx="2450995" cy="754053"/>
          </a:xfrm>
          <a:prstGeom prst="rect">
            <a:avLst/>
          </a:prstGeom>
          <a:noFill/>
        </p:spPr>
        <p:txBody>
          <a:bodyPr wrap="square" rtlCol="0">
            <a:spAutoFit/>
          </a:bodyPr>
          <a:lstStyle/>
          <a:p>
            <a:r>
              <a:rPr lang="en-US" sz="1600" b="1" i="1" dirty="0">
                <a:latin typeface="Agency FB" panose="020B0503020202020204" pitchFamily="34" charset="0"/>
              </a:rPr>
              <a:t>BUDGET  OF CONTINUED DEVELOPMENT AND PROSPERITY</a:t>
            </a:r>
          </a:p>
          <a:p>
            <a:endParaRPr lang="en-US" sz="1100" b="1" dirty="0"/>
          </a:p>
        </p:txBody>
      </p:sp>
      <p:graphicFrame>
        <p:nvGraphicFramePr>
          <p:cNvPr id="15" name="Content Placeholder 3">
            <a:extLst>
              <a:ext uri="{FF2B5EF4-FFF2-40B4-BE49-F238E27FC236}">
                <a16:creationId xmlns:a16="http://schemas.microsoft.com/office/drawing/2014/main" id="{AE350769-2A22-6446-A7C3-F8DEE1CAFD8A}"/>
              </a:ext>
            </a:extLst>
          </p:cNvPr>
          <p:cNvGraphicFramePr>
            <a:graphicFrameLocks noGrp="1"/>
          </p:cNvGraphicFramePr>
          <p:nvPr>
            <p:ph idx="1"/>
            <p:extLst>
              <p:ext uri="{D42A27DB-BD31-4B8C-83A1-F6EECF244321}">
                <p14:modId xmlns:p14="http://schemas.microsoft.com/office/powerpoint/2010/main" val="2860312532"/>
              </p:ext>
            </p:extLst>
          </p:nvPr>
        </p:nvGraphicFramePr>
        <p:xfrm>
          <a:off x="351488" y="1696278"/>
          <a:ext cx="8408199" cy="51617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9" name="Title 1">
            <a:extLst>
              <a:ext uri="{FF2B5EF4-FFF2-40B4-BE49-F238E27FC236}">
                <a16:creationId xmlns:a16="http://schemas.microsoft.com/office/drawing/2014/main" id="{F0E11B92-3AEE-F450-DB28-342B12AED4B3}"/>
              </a:ext>
            </a:extLst>
          </p:cNvPr>
          <p:cNvSpPr>
            <a:spLocks noGrp="1"/>
          </p:cNvSpPr>
          <p:nvPr>
            <p:ph type="title"/>
          </p:nvPr>
        </p:nvSpPr>
        <p:spPr>
          <a:xfrm>
            <a:off x="294861" y="365125"/>
            <a:ext cx="6198704" cy="741085"/>
          </a:xfrm>
          <a:solidFill>
            <a:srgbClr val="FFC000"/>
          </a:solidFill>
        </p:spPr>
        <p:txBody>
          <a:bodyPr>
            <a:normAutofit/>
          </a:bodyPr>
          <a:lstStyle/>
          <a:p>
            <a:r>
              <a:rPr lang="en-US" sz="2800" b="1" dirty="0">
                <a:solidFill>
                  <a:schemeClr val="tx1"/>
                </a:solidFill>
              </a:rPr>
              <a:t>WHERE WILL THE FUNDING COME FROM ?</a:t>
            </a:r>
            <a:endParaRPr lang="en-US" sz="2800" dirty="0"/>
          </a:p>
        </p:txBody>
      </p:sp>
      <p:sp>
        <p:nvSpPr>
          <p:cNvPr id="20" name="Star: 6 Points 19">
            <a:extLst>
              <a:ext uri="{FF2B5EF4-FFF2-40B4-BE49-F238E27FC236}">
                <a16:creationId xmlns:a16="http://schemas.microsoft.com/office/drawing/2014/main" id="{E8596341-F1CE-3784-7596-4B93D7044BAF}"/>
              </a:ext>
            </a:extLst>
          </p:cNvPr>
          <p:cNvSpPr/>
          <p:nvPr/>
        </p:nvSpPr>
        <p:spPr>
          <a:xfrm>
            <a:off x="6251638" y="520634"/>
            <a:ext cx="3320319" cy="1383185"/>
          </a:xfrm>
          <a:prstGeom prst="star6">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lvl="0" algn="ctr"/>
            <a:endParaRPr lang="en-US" b="1" dirty="0">
              <a:solidFill>
                <a:schemeClr val="tx1"/>
              </a:solidFill>
            </a:endParaRPr>
          </a:p>
          <a:p>
            <a:pPr lvl="0" algn="ctr"/>
            <a:r>
              <a:rPr lang="en-US" b="1" dirty="0">
                <a:solidFill>
                  <a:schemeClr val="tx1"/>
                </a:solidFill>
              </a:rPr>
              <a:t>BUDGET SIZE</a:t>
            </a:r>
          </a:p>
          <a:p>
            <a:pPr lvl="0" algn="ctr"/>
            <a:r>
              <a:rPr lang="en-US" b="1" strike="sngStrike" dirty="0">
                <a:solidFill>
                  <a:schemeClr val="tx1"/>
                </a:solidFill>
              </a:rPr>
              <a:t>N</a:t>
            </a:r>
            <a:r>
              <a:rPr lang="en-US" b="1" dirty="0">
                <a:solidFill>
                  <a:schemeClr val="tx1"/>
                </a:solidFill>
              </a:rPr>
              <a:t>472,250,694,447.57</a:t>
            </a:r>
            <a:endParaRPr lang="en-US" dirty="0"/>
          </a:p>
          <a:p>
            <a:pPr algn="ctr"/>
            <a:endParaRPr lang="en-US" sz="1600" dirty="0"/>
          </a:p>
        </p:txBody>
      </p:sp>
    </p:spTree>
    <p:extLst>
      <p:ext uri="{BB962C8B-B14F-4D97-AF65-F5344CB8AC3E}">
        <p14:creationId xmlns:p14="http://schemas.microsoft.com/office/powerpoint/2010/main" val="1646991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9417</TotalTime>
  <Words>3709</Words>
  <Application>Microsoft Office PowerPoint</Application>
  <PresentationFormat>Widescreen</PresentationFormat>
  <Paragraphs>1051</Paragraphs>
  <Slides>24</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Adobe Gothic Std B</vt:lpstr>
      <vt:lpstr>Agency FB</vt:lpstr>
      <vt:lpstr>Arial</vt:lpstr>
      <vt:lpstr>Arial Narrow</vt:lpstr>
      <vt:lpstr>Arial Rounded MT Bold</vt:lpstr>
      <vt:lpstr>Calibri</vt:lpstr>
      <vt:lpstr>Calibri Light</vt:lpstr>
      <vt:lpstr>Comic Sans MS</vt:lpstr>
      <vt:lpstr>Tahoma</vt:lpstr>
      <vt:lpstr>Office Theme</vt:lpstr>
      <vt:lpstr>PowerPoint Presentation</vt:lpstr>
      <vt:lpstr>PowerPoint Presentation</vt:lpstr>
      <vt:lpstr>PowerPoint Presentation</vt:lpstr>
      <vt:lpstr>PowerPoint Presentation</vt:lpstr>
      <vt:lpstr>PowerPoint Presentation</vt:lpstr>
      <vt:lpstr>2023 – 2025          FUNDING  PROJECTIONS</vt:lpstr>
      <vt:lpstr>PowerPoint Presentation</vt:lpstr>
      <vt:lpstr>PowerPoint Presentation</vt:lpstr>
      <vt:lpstr>WHERE WILL THE FUNDING COME FROM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KARIMOT KAREEM</dc:creator>
  <cp:lastModifiedBy>Gbemisola Idowu</cp:lastModifiedBy>
  <cp:revision>464</cp:revision>
  <cp:lastPrinted>2023-05-09T13:10:53Z</cp:lastPrinted>
  <dcterms:created xsi:type="dcterms:W3CDTF">2022-02-11T19:07:44Z</dcterms:created>
  <dcterms:modified xsi:type="dcterms:W3CDTF">2023-11-07T13:09:03Z</dcterms:modified>
</cp:coreProperties>
</file>